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8" r:id="rId11"/>
    <p:sldId id="265" r:id="rId12"/>
    <p:sldId id="267" r:id="rId13"/>
    <p:sldId id="266"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E6D79D9-D242-4103-BB9B-834070551ED0}" type="datetimeFigureOut">
              <a:rPr lang="en-US" smtClean="0"/>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25E36-012D-4E4C-89B6-1380A812D8E8}" type="slidenum">
              <a:rPr lang="en-US" smtClean="0"/>
              <a:t>‹#›</a:t>
            </a:fld>
            <a:endParaRPr lang="en-US"/>
          </a:p>
        </p:txBody>
      </p:sp>
    </p:spTree>
    <p:extLst>
      <p:ext uri="{BB962C8B-B14F-4D97-AF65-F5344CB8AC3E}">
        <p14:creationId xmlns:p14="http://schemas.microsoft.com/office/powerpoint/2010/main" val="363295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6D79D9-D242-4103-BB9B-834070551ED0}" type="datetimeFigureOut">
              <a:rPr lang="en-US" smtClean="0"/>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25E36-012D-4E4C-89B6-1380A812D8E8}" type="slidenum">
              <a:rPr lang="en-US" smtClean="0"/>
              <a:t>‹#›</a:t>
            </a:fld>
            <a:endParaRPr lang="en-US"/>
          </a:p>
        </p:txBody>
      </p:sp>
    </p:spTree>
    <p:extLst>
      <p:ext uri="{BB962C8B-B14F-4D97-AF65-F5344CB8AC3E}">
        <p14:creationId xmlns:p14="http://schemas.microsoft.com/office/powerpoint/2010/main" val="3364162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6D79D9-D242-4103-BB9B-834070551ED0}" type="datetimeFigureOut">
              <a:rPr lang="en-US" smtClean="0"/>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25E36-012D-4E4C-89B6-1380A812D8E8}" type="slidenum">
              <a:rPr lang="en-US" smtClean="0"/>
              <a:t>‹#›</a:t>
            </a:fld>
            <a:endParaRPr lang="en-US"/>
          </a:p>
        </p:txBody>
      </p:sp>
    </p:spTree>
    <p:extLst>
      <p:ext uri="{BB962C8B-B14F-4D97-AF65-F5344CB8AC3E}">
        <p14:creationId xmlns:p14="http://schemas.microsoft.com/office/powerpoint/2010/main" val="3298109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6D79D9-D242-4103-BB9B-834070551ED0}" type="datetimeFigureOut">
              <a:rPr lang="en-US" smtClean="0"/>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25E36-012D-4E4C-89B6-1380A812D8E8}" type="slidenum">
              <a:rPr lang="en-US" smtClean="0"/>
              <a:t>‹#›</a:t>
            </a:fld>
            <a:endParaRPr lang="en-US"/>
          </a:p>
        </p:txBody>
      </p:sp>
    </p:spTree>
    <p:extLst>
      <p:ext uri="{BB962C8B-B14F-4D97-AF65-F5344CB8AC3E}">
        <p14:creationId xmlns:p14="http://schemas.microsoft.com/office/powerpoint/2010/main" val="3397876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6D79D9-D242-4103-BB9B-834070551ED0}" type="datetimeFigureOut">
              <a:rPr lang="en-US" smtClean="0"/>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25E36-012D-4E4C-89B6-1380A812D8E8}" type="slidenum">
              <a:rPr lang="en-US" smtClean="0"/>
              <a:t>‹#›</a:t>
            </a:fld>
            <a:endParaRPr lang="en-US"/>
          </a:p>
        </p:txBody>
      </p:sp>
    </p:spTree>
    <p:extLst>
      <p:ext uri="{BB962C8B-B14F-4D97-AF65-F5344CB8AC3E}">
        <p14:creationId xmlns:p14="http://schemas.microsoft.com/office/powerpoint/2010/main" val="3927190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6D79D9-D242-4103-BB9B-834070551ED0}" type="datetimeFigureOut">
              <a:rPr lang="en-US" smtClean="0"/>
              <a:t>8/25/2019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425E36-012D-4E4C-89B6-1380A812D8E8}" type="slidenum">
              <a:rPr lang="en-US" smtClean="0"/>
              <a:t>‹#›</a:t>
            </a:fld>
            <a:endParaRPr lang="en-US"/>
          </a:p>
        </p:txBody>
      </p:sp>
    </p:spTree>
    <p:extLst>
      <p:ext uri="{BB962C8B-B14F-4D97-AF65-F5344CB8AC3E}">
        <p14:creationId xmlns:p14="http://schemas.microsoft.com/office/powerpoint/2010/main" val="67023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6D79D9-D242-4103-BB9B-834070551ED0}" type="datetimeFigureOut">
              <a:rPr lang="en-US" smtClean="0"/>
              <a:t>8/25/2019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425E36-012D-4E4C-89B6-1380A812D8E8}" type="slidenum">
              <a:rPr lang="en-US" smtClean="0"/>
              <a:t>‹#›</a:t>
            </a:fld>
            <a:endParaRPr lang="en-US"/>
          </a:p>
        </p:txBody>
      </p:sp>
    </p:spTree>
    <p:extLst>
      <p:ext uri="{BB962C8B-B14F-4D97-AF65-F5344CB8AC3E}">
        <p14:creationId xmlns:p14="http://schemas.microsoft.com/office/powerpoint/2010/main" val="1522161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6D79D9-D242-4103-BB9B-834070551ED0}" type="datetimeFigureOut">
              <a:rPr lang="en-US" smtClean="0"/>
              <a:t>8/25/2019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425E36-012D-4E4C-89B6-1380A812D8E8}" type="slidenum">
              <a:rPr lang="en-US" smtClean="0"/>
              <a:t>‹#›</a:t>
            </a:fld>
            <a:endParaRPr lang="en-US"/>
          </a:p>
        </p:txBody>
      </p:sp>
    </p:spTree>
    <p:extLst>
      <p:ext uri="{BB962C8B-B14F-4D97-AF65-F5344CB8AC3E}">
        <p14:creationId xmlns:p14="http://schemas.microsoft.com/office/powerpoint/2010/main" val="1033657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6D79D9-D242-4103-BB9B-834070551ED0}" type="datetimeFigureOut">
              <a:rPr lang="en-US" smtClean="0"/>
              <a:t>8/25/2019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425E36-012D-4E4C-89B6-1380A812D8E8}" type="slidenum">
              <a:rPr lang="en-US" smtClean="0"/>
              <a:t>‹#›</a:t>
            </a:fld>
            <a:endParaRPr lang="en-US"/>
          </a:p>
        </p:txBody>
      </p:sp>
    </p:spTree>
    <p:extLst>
      <p:ext uri="{BB962C8B-B14F-4D97-AF65-F5344CB8AC3E}">
        <p14:creationId xmlns:p14="http://schemas.microsoft.com/office/powerpoint/2010/main" val="304606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6D79D9-D242-4103-BB9B-834070551ED0}" type="datetimeFigureOut">
              <a:rPr lang="en-US" smtClean="0"/>
              <a:t>8/25/2019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425E36-012D-4E4C-89B6-1380A812D8E8}" type="slidenum">
              <a:rPr lang="en-US" smtClean="0"/>
              <a:t>‹#›</a:t>
            </a:fld>
            <a:endParaRPr lang="en-US"/>
          </a:p>
        </p:txBody>
      </p:sp>
    </p:spTree>
    <p:extLst>
      <p:ext uri="{BB962C8B-B14F-4D97-AF65-F5344CB8AC3E}">
        <p14:creationId xmlns:p14="http://schemas.microsoft.com/office/powerpoint/2010/main" val="2302625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6D79D9-D242-4103-BB9B-834070551ED0}" type="datetimeFigureOut">
              <a:rPr lang="en-US" smtClean="0"/>
              <a:t>8/25/2019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425E36-012D-4E4C-89B6-1380A812D8E8}" type="slidenum">
              <a:rPr lang="en-US" smtClean="0"/>
              <a:t>‹#›</a:t>
            </a:fld>
            <a:endParaRPr lang="en-US"/>
          </a:p>
        </p:txBody>
      </p:sp>
    </p:spTree>
    <p:extLst>
      <p:ext uri="{BB962C8B-B14F-4D97-AF65-F5344CB8AC3E}">
        <p14:creationId xmlns:p14="http://schemas.microsoft.com/office/powerpoint/2010/main" val="3126397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6D79D9-D242-4103-BB9B-834070551ED0}" type="datetimeFigureOut">
              <a:rPr lang="en-US" smtClean="0"/>
              <a:t>8/25/2019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425E36-012D-4E4C-89B6-1380A812D8E8}" type="slidenum">
              <a:rPr lang="en-US" smtClean="0"/>
              <a:t>‹#›</a:t>
            </a:fld>
            <a:endParaRPr lang="en-US"/>
          </a:p>
        </p:txBody>
      </p:sp>
    </p:spTree>
    <p:extLst>
      <p:ext uri="{BB962C8B-B14F-4D97-AF65-F5344CB8AC3E}">
        <p14:creationId xmlns:p14="http://schemas.microsoft.com/office/powerpoint/2010/main" val="4282936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Data Collection and Experimental Design</a:t>
            </a:r>
          </a:p>
        </p:txBody>
      </p:sp>
    </p:spTree>
    <p:extLst>
      <p:ext uri="{BB962C8B-B14F-4D97-AF65-F5344CB8AC3E}">
        <p14:creationId xmlns:p14="http://schemas.microsoft.com/office/powerpoint/2010/main" val="3897948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7173E21-3A65-4009-9A03-C80F2EAD689F}"/>
              </a:ext>
            </a:extLst>
          </p:cNvPr>
          <p:cNvSpPr/>
          <p:nvPr/>
        </p:nvSpPr>
        <p:spPr>
          <a:xfrm>
            <a:off x="371061" y="1449662"/>
            <a:ext cx="6188765" cy="1477328"/>
          </a:xfrm>
          <a:prstGeom prst="rect">
            <a:avLst/>
          </a:prstGeom>
        </p:spPr>
        <p:txBody>
          <a:bodyPr wrap="square">
            <a:spAutoFit/>
          </a:bodyPr>
          <a:lstStyle/>
          <a:p>
            <a:r>
              <a:rPr lang="en-US" b="1" dirty="0">
                <a:latin typeface="TimesTen-Bold"/>
              </a:rPr>
              <a:t>1. </a:t>
            </a:r>
            <a:r>
              <a:rPr lang="en-US" dirty="0">
                <a:latin typeface="TimesTen-Roman"/>
              </a:rPr>
              <a:t>The company identifies ten adults who are heavy smokers. Five of the subjects are given the new gum and the other five subjects are given a placebo. After two months, the subjects are evaluated and it is found that the five subjects using the new gum have quit smoking.</a:t>
            </a:r>
          </a:p>
        </p:txBody>
      </p:sp>
      <p:sp>
        <p:nvSpPr>
          <p:cNvPr id="5" name="Rectangle 4">
            <a:extLst>
              <a:ext uri="{FF2B5EF4-FFF2-40B4-BE49-F238E27FC236}">
                <a16:creationId xmlns:a16="http://schemas.microsoft.com/office/drawing/2014/main" id="{1BC5AED3-0A3B-4258-8EBA-8131700AFD25}"/>
              </a:ext>
            </a:extLst>
          </p:cNvPr>
          <p:cNvSpPr/>
          <p:nvPr/>
        </p:nvSpPr>
        <p:spPr>
          <a:xfrm>
            <a:off x="569843" y="292558"/>
            <a:ext cx="10986053" cy="1015663"/>
          </a:xfrm>
          <a:prstGeom prst="rect">
            <a:avLst/>
          </a:prstGeom>
        </p:spPr>
        <p:txBody>
          <a:bodyPr wrap="square">
            <a:spAutoFit/>
          </a:bodyPr>
          <a:lstStyle/>
          <a:p>
            <a:r>
              <a:rPr lang="en-US" sz="2400" b="1" dirty="0">
                <a:latin typeface="Frutiger-Bold"/>
              </a:rPr>
              <a:t>Analyzing an Experimental Design</a:t>
            </a:r>
          </a:p>
          <a:p>
            <a:r>
              <a:rPr lang="en-US" dirty="0">
                <a:solidFill>
                  <a:srgbClr val="FF0000"/>
                </a:solidFill>
                <a:latin typeface="TimesTen-Roman"/>
              </a:rPr>
              <a:t>A company wants to test the effectiveness of a new gum developed to help people quit smoking. Identify a potential problem with the given experimental design and suggest a way to improve it.</a:t>
            </a:r>
          </a:p>
        </p:txBody>
      </p:sp>
      <p:sp>
        <p:nvSpPr>
          <p:cNvPr id="6" name="Rectangle 5">
            <a:extLst>
              <a:ext uri="{FF2B5EF4-FFF2-40B4-BE49-F238E27FC236}">
                <a16:creationId xmlns:a16="http://schemas.microsoft.com/office/drawing/2014/main" id="{AC433B3D-FB90-4F0A-BA0A-CF5BBC98AF97}"/>
              </a:ext>
            </a:extLst>
          </p:cNvPr>
          <p:cNvSpPr/>
          <p:nvPr/>
        </p:nvSpPr>
        <p:spPr>
          <a:xfrm>
            <a:off x="477078" y="3744292"/>
            <a:ext cx="6188765" cy="1477328"/>
          </a:xfrm>
          <a:prstGeom prst="rect">
            <a:avLst/>
          </a:prstGeom>
        </p:spPr>
        <p:txBody>
          <a:bodyPr wrap="square">
            <a:spAutoFit/>
          </a:bodyPr>
          <a:lstStyle/>
          <a:p>
            <a:r>
              <a:rPr lang="en-US" b="1" dirty="0">
                <a:latin typeface="TimesTen-Bold"/>
              </a:rPr>
              <a:t>2. </a:t>
            </a:r>
            <a:r>
              <a:rPr lang="en-US" dirty="0">
                <a:latin typeface="TimesTen-Roman"/>
              </a:rPr>
              <a:t>The company identifies one thousand adults who are heavy smokers. The subjects are divided into blocks according to gender. Females are given the new gum and males are given the placebo. After two months, a significant number of the female subjects have quit smoking.</a:t>
            </a:r>
          </a:p>
        </p:txBody>
      </p:sp>
      <p:sp>
        <p:nvSpPr>
          <p:cNvPr id="7" name="Rectangle 6">
            <a:extLst>
              <a:ext uri="{FF2B5EF4-FFF2-40B4-BE49-F238E27FC236}">
                <a16:creationId xmlns:a16="http://schemas.microsoft.com/office/drawing/2014/main" id="{586BB333-D808-4B0F-B035-91C84793C036}"/>
              </a:ext>
            </a:extLst>
          </p:cNvPr>
          <p:cNvSpPr/>
          <p:nvPr/>
        </p:nvSpPr>
        <p:spPr>
          <a:xfrm>
            <a:off x="7195930" y="1449662"/>
            <a:ext cx="4744278" cy="1200329"/>
          </a:xfrm>
          <a:prstGeom prst="rect">
            <a:avLst/>
          </a:prstGeom>
        </p:spPr>
        <p:txBody>
          <a:bodyPr wrap="square">
            <a:spAutoFit/>
          </a:bodyPr>
          <a:lstStyle/>
          <a:p>
            <a:r>
              <a:rPr lang="en-US" b="1" dirty="0">
                <a:latin typeface="TimesTen-Bold"/>
              </a:rPr>
              <a:t>1. </a:t>
            </a:r>
            <a:r>
              <a:rPr lang="en-US" b="1" dirty="0">
                <a:latin typeface="TimesTen-Roman"/>
              </a:rPr>
              <a:t>The sample size being used is not large enough </a:t>
            </a:r>
            <a:r>
              <a:rPr lang="en-US" dirty="0">
                <a:latin typeface="TimesTen-Roman"/>
              </a:rPr>
              <a:t>to validate the results of the</a:t>
            </a:r>
          </a:p>
          <a:p>
            <a:r>
              <a:rPr lang="en-US" dirty="0">
                <a:latin typeface="TimesTen-Roman"/>
              </a:rPr>
              <a:t>experiment. The experiment must be replicated to improve the validity.</a:t>
            </a:r>
          </a:p>
        </p:txBody>
      </p:sp>
      <p:sp>
        <p:nvSpPr>
          <p:cNvPr id="8" name="Rectangle 7">
            <a:extLst>
              <a:ext uri="{FF2B5EF4-FFF2-40B4-BE49-F238E27FC236}">
                <a16:creationId xmlns:a16="http://schemas.microsoft.com/office/drawing/2014/main" id="{A5A23172-3D6B-4533-8A1C-C85AE932791D}"/>
              </a:ext>
            </a:extLst>
          </p:cNvPr>
          <p:cNvSpPr/>
          <p:nvPr/>
        </p:nvSpPr>
        <p:spPr>
          <a:xfrm>
            <a:off x="7089912" y="3480987"/>
            <a:ext cx="4956313" cy="1754326"/>
          </a:xfrm>
          <a:prstGeom prst="rect">
            <a:avLst/>
          </a:prstGeom>
        </p:spPr>
        <p:txBody>
          <a:bodyPr wrap="square">
            <a:spAutoFit/>
          </a:bodyPr>
          <a:lstStyle/>
          <a:p>
            <a:r>
              <a:rPr lang="en-US" b="1" dirty="0">
                <a:latin typeface="TimesTen-Bold"/>
              </a:rPr>
              <a:t>2. </a:t>
            </a:r>
            <a:r>
              <a:rPr lang="en-US" b="1" dirty="0">
                <a:latin typeface="TimesTen-Roman"/>
              </a:rPr>
              <a:t>The groups are not similar</a:t>
            </a:r>
            <a:r>
              <a:rPr lang="en-US" dirty="0">
                <a:latin typeface="TimesTen-Roman"/>
              </a:rPr>
              <a:t>. The new gum may have a greater effect on women than on men, or vice versa. The subjects can be divided into blocks</a:t>
            </a:r>
          </a:p>
          <a:p>
            <a:r>
              <a:rPr lang="en-US" dirty="0">
                <a:latin typeface="TimesTen-Roman"/>
              </a:rPr>
              <a:t>according to gender, but then, within each block, they must be randomly assigned to be in the treatment group or in the control group</a:t>
            </a:r>
            <a:endParaRPr lang="en-US" dirty="0"/>
          </a:p>
        </p:txBody>
      </p:sp>
    </p:spTree>
    <p:extLst>
      <p:ext uri="{BB962C8B-B14F-4D97-AF65-F5344CB8AC3E}">
        <p14:creationId xmlns:p14="http://schemas.microsoft.com/office/powerpoint/2010/main" val="253893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Sampling techniques</a:t>
            </a:r>
          </a:p>
        </p:txBody>
      </p:sp>
      <p:sp>
        <p:nvSpPr>
          <p:cNvPr id="3" name="Content Placeholder 2"/>
          <p:cNvSpPr>
            <a:spLocks noGrp="1"/>
          </p:cNvSpPr>
          <p:nvPr>
            <p:ph idx="1"/>
          </p:nvPr>
        </p:nvSpPr>
        <p:spPr/>
        <p:txBody>
          <a:bodyPr>
            <a:normAutofit/>
          </a:bodyPr>
          <a:lstStyle/>
          <a:p>
            <a:r>
              <a:rPr lang="en-US" dirty="0"/>
              <a:t>Census  is a count of measure of an entire population</a:t>
            </a:r>
          </a:p>
          <a:p>
            <a:r>
              <a:rPr lang="en-US" dirty="0"/>
              <a:t>Sampling error is the difference between the result of the of a sample and the population.</a:t>
            </a:r>
          </a:p>
          <a:p>
            <a:r>
              <a:rPr lang="en-US" dirty="0"/>
              <a:t>Random sample  is a sample in which every member of the population has an equal chance of being selected.</a:t>
            </a:r>
          </a:p>
          <a:p>
            <a:r>
              <a:rPr lang="en-US" dirty="0"/>
              <a:t>Simple Random Sample is a sample in which every possible sample of the same size has the same chance of being selected.  Use of a random number table is a good method.</a:t>
            </a:r>
          </a:p>
        </p:txBody>
      </p:sp>
    </p:spTree>
    <p:extLst>
      <p:ext uri="{BB962C8B-B14F-4D97-AF65-F5344CB8AC3E}">
        <p14:creationId xmlns:p14="http://schemas.microsoft.com/office/powerpoint/2010/main" val="549265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FBB3374-54A8-4C3F-8289-E5590761D795}"/>
              </a:ext>
            </a:extLst>
          </p:cNvPr>
          <p:cNvPicPr>
            <a:picLocks noChangeAspect="1"/>
          </p:cNvPicPr>
          <p:nvPr/>
        </p:nvPicPr>
        <p:blipFill>
          <a:blip r:embed="rId2"/>
          <a:stretch>
            <a:fillRect/>
          </a:stretch>
        </p:blipFill>
        <p:spPr>
          <a:xfrm>
            <a:off x="508596" y="2410528"/>
            <a:ext cx="9783307" cy="2660373"/>
          </a:xfrm>
          <a:prstGeom prst="rect">
            <a:avLst/>
          </a:prstGeom>
        </p:spPr>
      </p:pic>
      <p:sp>
        <p:nvSpPr>
          <p:cNvPr id="5" name="Rectangle 4">
            <a:extLst>
              <a:ext uri="{FF2B5EF4-FFF2-40B4-BE49-F238E27FC236}">
                <a16:creationId xmlns:a16="http://schemas.microsoft.com/office/drawing/2014/main" id="{41510521-7A60-4511-B866-B1E3D5DC1D6A}"/>
              </a:ext>
            </a:extLst>
          </p:cNvPr>
          <p:cNvSpPr/>
          <p:nvPr/>
        </p:nvSpPr>
        <p:spPr>
          <a:xfrm>
            <a:off x="295422" y="494773"/>
            <a:ext cx="10578903" cy="1477328"/>
          </a:xfrm>
          <a:prstGeom prst="rect">
            <a:avLst/>
          </a:prstGeom>
        </p:spPr>
        <p:txBody>
          <a:bodyPr wrap="square">
            <a:spAutoFit/>
          </a:bodyPr>
          <a:lstStyle/>
          <a:p>
            <a:r>
              <a:rPr lang="en-US" dirty="0">
                <a:latin typeface="TimesTen-Roman"/>
              </a:rPr>
              <a:t>One way to collect a simple random sample is to assign a different number to each member of the population and then use a random number table like the one in the table below. Responses, counts, or measures for members of the population whose numbers correspond to those generated using the table would be in the sample. Calculators and computer software programs are also used to generate</a:t>
            </a:r>
          </a:p>
          <a:p>
            <a:r>
              <a:rPr lang="en-US" dirty="0">
                <a:latin typeface="TimesTen-Roman"/>
              </a:rPr>
              <a:t>random numbers</a:t>
            </a:r>
            <a:endParaRPr lang="en-US" dirty="0"/>
          </a:p>
        </p:txBody>
      </p:sp>
      <p:sp>
        <p:nvSpPr>
          <p:cNvPr id="2" name="Rectangle 1"/>
          <p:cNvSpPr/>
          <p:nvPr/>
        </p:nvSpPr>
        <p:spPr>
          <a:xfrm>
            <a:off x="1036319" y="5070901"/>
            <a:ext cx="9492343" cy="400110"/>
          </a:xfrm>
          <a:prstGeom prst="rect">
            <a:avLst/>
          </a:prstGeom>
        </p:spPr>
        <p:txBody>
          <a:bodyPr wrap="square">
            <a:spAutoFit/>
          </a:bodyPr>
          <a:lstStyle/>
          <a:p>
            <a:r>
              <a:rPr lang="en-US" sz="2000" dirty="0"/>
              <a:t>Do the “try it yourself” with your group by hand</a:t>
            </a:r>
          </a:p>
        </p:txBody>
      </p:sp>
      <p:sp>
        <p:nvSpPr>
          <p:cNvPr id="3" name="TextBox 2"/>
          <p:cNvSpPr txBox="1"/>
          <p:nvPr/>
        </p:nvSpPr>
        <p:spPr>
          <a:xfrm>
            <a:off x="1036319" y="5617029"/>
            <a:ext cx="4180115" cy="369332"/>
          </a:xfrm>
          <a:prstGeom prst="rect">
            <a:avLst/>
          </a:prstGeom>
          <a:noFill/>
        </p:spPr>
        <p:txBody>
          <a:bodyPr wrap="square" rtlCol="0">
            <a:spAutoFit/>
          </a:bodyPr>
          <a:lstStyle/>
          <a:p>
            <a:r>
              <a:rPr lang="en-US" dirty="0"/>
              <a:t>Now try it using a calculator.</a:t>
            </a:r>
          </a:p>
        </p:txBody>
      </p:sp>
    </p:spTree>
    <p:extLst>
      <p:ext uri="{BB962C8B-B14F-4D97-AF65-F5344CB8AC3E}">
        <p14:creationId xmlns:p14="http://schemas.microsoft.com/office/powerpoint/2010/main" val="599210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Types of Samples</a:t>
            </a:r>
          </a:p>
        </p:txBody>
      </p:sp>
      <p:sp>
        <p:nvSpPr>
          <p:cNvPr id="3" name="Content Placeholder 2"/>
          <p:cNvSpPr>
            <a:spLocks noGrp="1"/>
          </p:cNvSpPr>
          <p:nvPr>
            <p:ph idx="1"/>
          </p:nvPr>
        </p:nvSpPr>
        <p:spPr/>
        <p:txBody>
          <a:bodyPr>
            <a:normAutofit fontScale="92500" lnSpcReduction="20000"/>
          </a:bodyPr>
          <a:lstStyle/>
          <a:p>
            <a:r>
              <a:rPr lang="en-US" dirty="0"/>
              <a:t>Stratified Sample – use when it is important to have members from each segment  of the population selected.  </a:t>
            </a:r>
          </a:p>
          <a:p>
            <a:pPr lvl="1"/>
            <a:r>
              <a:rPr lang="en-US" dirty="0"/>
              <a:t>Depending on the study, members are divided into two or more subsets called strata.   These strata share similar characteristics then a sample is selected from each strata.  This ensures each segment of the population is represented.</a:t>
            </a:r>
          </a:p>
          <a:p>
            <a:r>
              <a:rPr lang="en-US" dirty="0"/>
              <a:t>Cluster Sample – used when the population falls into naturally occurring subgroups with similar characteristics.  To select a cluster sample, the population is divided into groups called clusters and all members of one or more, but not all clusters,  are selected.</a:t>
            </a:r>
          </a:p>
          <a:p>
            <a:r>
              <a:rPr lang="en-US" dirty="0"/>
              <a:t>Systematic Sample – used when each member of a population is assigned a number.  Members of a population are ordered in some way, a starting number is selected randomly and then sample members are selected and regular intervals from the starting number</a:t>
            </a:r>
          </a:p>
          <a:p>
            <a:r>
              <a:rPr lang="en-US" dirty="0"/>
              <a:t>Complete example 4 with your group.</a:t>
            </a:r>
          </a:p>
        </p:txBody>
      </p:sp>
    </p:spTree>
    <p:extLst>
      <p:ext uri="{BB962C8B-B14F-4D97-AF65-F5344CB8AC3E}">
        <p14:creationId xmlns:p14="http://schemas.microsoft.com/office/powerpoint/2010/main" val="3697016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41C8E13-9E13-445D-839C-192BBEDAC404}"/>
              </a:ext>
            </a:extLst>
          </p:cNvPr>
          <p:cNvSpPr txBox="1"/>
          <p:nvPr/>
        </p:nvSpPr>
        <p:spPr>
          <a:xfrm>
            <a:off x="3154017" y="1632069"/>
            <a:ext cx="5883965" cy="2246769"/>
          </a:xfrm>
          <a:prstGeom prst="rect">
            <a:avLst/>
          </a:prstGeom>
          <a:noFill/>
        </p:spPr>
        <p:txBody>
          <a:bodyPr wrap="square" rtlCol="0">
            <a:spAutoFit/>
          </a:bodyPr>
          <a:lstStyle/>
          <a:p>
            <a:r>
              <a:rPr lang="en-US" sz="2800" dirty="0"/>
              <a:t>Classwork :</a:t>
            </a:r>
          </a:p>
          <a:p>
            <a:endParaRPr lang="en-US" sz="2800" dirty="0"/>
          </a:p>
          <a:p>
            <a:endParaRPr lang="en-US" sz="2800" dirty="0"/>
          </a:p>
          <a:p>
            <a:r>
              <a:rPr lang="en-US" sz="2800" dirty="0"/>
              <a:t>P23 # 1-16 </a:t>
            </a:r>
          </a:p>
          <a:p>
            <a:r>
              <a:rPr lang="en-US" sz="2800" dirty="0"/>
              <a:t>P24 # 19-25</a:t>
            </a:r>
          </a:p>
        </p:txBody>
      </p:sp>
    </p:spTree>
    <p:extLst>
      <p:ext uri="{BB962C8B-B14F-4D97-AF65-F5344CB8AC3E}">
        <p14:creationId xmlns:p14="http://schemas.microsoft.com/office/powerpoint/2010/main" val="3054825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of a Statistical Study</a:t>
            </a:r>
          </a:p>
        </p:txBody>
      </p:sp>
      <p:sp>
        <p:nvSpPr>
          <p:cNvPr id="3" name="Content Placeholder 2"/>
          <p:cNvSpPr>
            <a:spLocks noGrp="1"/>
          </p:cNvSpPr>
          <p:nvPr>
            <p:ph idx="1"/>
          </p:nvPr>
        </p:nvSpPr>
        <p:spPr/>
        <p:txBody>
          <a:bodyPr/>
          <a:lstStyle/>
          <a:p>
            <a:r>
              <a:rPr lang="en-US" dirty="0"/>
              <a:t>Goal </a:t>
            </a:r>
          </a:p>
          <a:p>
            <a:pPr marL="0" indent="0">
              <a:buNone/>
            </a:pPr>
            <a:r>
              <a:rPr lang="en-US" dirty="0"/>
              <a:t>	- to collect data and then use the data to make a decision</a:t>
            </a:r>
          </a:p>
          <a:p>
            <a:pPr lvl="2">
              <a:buFontTx/>
              <a:buChar char="-"/>
            </a:pPr>
            <a:r>
              <a:rPr lang="en-US" sz="2800" dirty="0"/>
              <a:t>Any decision is only as good as the process used to obtain the data</a:t>
            </a:r>
          </a:p>
          <a:p>
            <a:pPr lvl="2">
              <a:buFontTx/>
              <a:buChar char="-"/>
            </a:pPr>
            <a:r>
              <a:rPr lang="en-US" sz="2800" dirty="0"/>
              <a:t>IF the process is flawed, then the resulting decision is questionable.</a:t>
            </a:r>
          </a:p>
          <a:p>
            <a:pPr marL="914400" lvl="2" indent="0">
              <a:buNone/>
            </a:pPr>
            <a:endParaRPr lang="en-US" dirty="0"/>
          </a:p>
        </p:txBody>
      </p:sp>
    </p:spTree>
    <p:extLst>
      <p:ext uri="{BB962C8B-B14F-4D97-AF65-F5344CB8AC3E}">
        <p14:creationId xmlns:p14="http://schemas.microsoft.com/office/powerpoint/2010/main" val="1086521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 to Designing a Statistical Study</a:t>
            </a:r>
          </a:p>
        </p:txBody>
      </p:sp>
      <p:sp>
        <p:nvSpPr>
          <p:cNvPr id="3" name="Content Placeholder 2"/>
          <p:cNvSpPr>
            <a:spLocks noGrp="1"/>
          </p:cNvSpPr>
          <p:nvPr>
            <p:ph idx="1"/>
          </p:nvPr>
        </p:nvSpPr>
        <p:spPr/>
        <p:txBody>
          <a:bodyPr/>
          <a:lstStyle/>
          <a:p>
            <a:pPr marL="514350" indent="-514350">
              <a:buAutoNum type="arabicPeriod"/>
            </a:pPr>
            <a:r>
              <a:rPr lang="en-US" dirty="0"/>
              <a:t>Identify the variable(s) of interest (the focus) and the population of the study.</a:t>
            </a:r>
          </a:p>
          <a:p>
            <a:pPr marL="514350" indent="-514350">
              <a:buAutoNum type="arabicPeriod"/>
            </a:pPr>
            <a:r>
              <a:rPr lang="en-US" dirty="0"/>
              <a:t>Develop a detailed plan for collecting data.  If you use a sample, make sure the sample is representative of the population.</a:t>
            </a:r>
          </a:p>
          <a:p>
            <a:pPr marL="514350" indent="-514350">
              <a:buAutoNum type="arabicPeriod"/>
            </a:pPr>
            <a:r>
              <a:rPr lang="en-US" dirty="0"/>
              <a:t>Collect the data.</a:t>
            </a:r>
          </a:p>
          <a:p>
            <a:pPr marL="514350" indent="-514350">
              <a:buAutoNum type="arabicPeriod"/>
            </a:pPr>
            <a:r>
              <a:rPr lang="en-US" dirty="0"/>
              <a:t>Describe the data, using descriptive statistics techniques.</a:t>
            </a:r>
          </a:p>
          <a:p>
            <a:pPr marL="514350" indent="-514350">
              <a:buAutoNum type="arabicPeriod"/>
            </a:pPr>
            <a:r>
              <a:rPr lang="en-US" dirty="0"/>
              <a:t>Interpret the data and make decisions about the population using inferential statistics.</a:t>
            </a:r>
          </a:p>
          <a:p>
            <a:pPr marL="514350" indent="-514350">
              <a:buAutoNum type="arabicPeriod"/>
            </a:pPr>
            <a:r>
              <a:rPr lang="en-US" dirty="0"/>
              <a:t>Identify any possible errors.</a:t>
            </a:r>
          </a:p>
        </p:txBody>
      </p:sp>
    </p:spTree>
    <p:extLst>
      <p:ext uri="{BB962C8B-B14F-4D97-AF65-F5344CB8AC3E}">
        <p14:creationId xmlns:p14="http://schemas.microsoft.com/office/powerpoint/2010/main" val="634073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Ways to collect data	</a:t>
            </a:r>
          </a:p>
        </p:txBody>
      </p:sp>
      <p:sp>
        <p:nvSpPr>
          <p:cNvPr id="3" name="Content Placeholder 2"/>
          <p:cNvSpPr>
            <a:spLocks noGrp="1"/>
          </p:cNvSpPr>
          <p:nvPr>
            <p:ph idx="1"/>
          </p:nvPr>
        </p:nvSpPr>
        <p:spPr/>
        <p:txBody>
          <a:bodyPr/>
          <a:lstStyle/>
          <a:p>
            <a:pPr marL="514350" indent="-514350">
              <a:buAutoNum type="arabicPeriod"/>
            </a:pPr>
            <a:r>
              <a:rPr lang="en-US" dirty="0"/>
              <a:t>Do an observational study</a:t>
            </a:r>
          </a:p>
          <a:p>
            <a:pPr marL="457200" lvl="1" indent="0">
              <a:buNone/>
            </a:pPr>
            <a:r>
              <a:rPr lang="en-US" sz="2800" dirty="0"/>
              <a:t> - </a:t>
            </a:r>
            <a:r>
              <a:rPr lang="en-US" sz="2800" dirty="0" err="1"/>
              <a:t>Reseacher</a:t>
            </a:r>
            <a:r>
              <a:rPr lang="en-US" sz="2800" dirty="0"/>
              <a:t> observes and measures characteristics of interest of part of a population but does not change existing conditions.</a:t>
            </a:r>
          </a:p>
          <a:p>
            <a:pPr marL="457200" lvl="1" indent="0">
              <a:buNone/>
            </a:pPr>
            <a:endParaRPr lang="en-US" sz="2800" dirty="0"/>
          </a:p>
          <a:p>
            <a:pPr marL="457200" lvl="1" indent="0">
              <a:buNone/>
            </a:pPr>
            <a:r>
              <a:rPr lang="en-US" dirty="0"/>
              <a:t>- Example would be a study on mouthing behavior on nonfood items for infants under 3</a:t>
            </a:r>
          </a:p>
        </p:txBody>
      </p:sp>
    </p:spTree>
    <p:extLst>
      <p:ext uri="{BB962C8B-B14F-4D97-AF65-F5344CB8AC3E}">
        <p14:creationId xmlns:p14="http://schemas.microsoft.com/office/powerpoint/2010/main" val="1335669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822960"/>
            <a:ext cx="10515600" cy="5354003"/>
          </a:xfrm>
        </p:spPr>
        <p:txBody>
          <a:bodyPr/>
          <a:lstStyle/>
          <a:p>
            <a:r>
              <a:rPr lang="en-US" dirty="0"/>
              <a:t>Perform an Experiment</a:t>
            </a:r>
          </a:p>
          <a:p>
            <a:r>
              <a:rPr lang="en-US" dirty="0"/>
              <a:t>       a treatment is applied to part of a population and responses are </a:t>
            </a:r>
          </a:p>
          <a:p>
            <a:pPr marL="0" indent="0">
              <a:buNone/>
            </a:pPr>
            <a:r>
              <a:rPr lang="en-US" dirty="0"/>
              <a:t>          observed.  Population may be broken down into control groups     	in which no treatment is applied and into a treatment group.</a:t>
            </a:r>
          </a:p>
          <a:p>
            <a:r>
              <a:rPr lang="en-US" dirty="0"/>
              <a:t>      Subjects ( aka experimental groups) are given a placebo, which is harmless </a:t>
            </a:r>
            <a:r>
              <a:rPr lang="en-US" dirty="0" err="1"/>
              <a:t>unmedicated</a:t>
            </a:r>
            <a:r>
              <a:rPr lang="en-US" dirty="0"/>
              <a:t> treatment that is made to look like the real treatment</a:t>
            </a:r>
          </a:p>
          <a:p>
            <a:r>
              <a:rPr lang="en-US" dirty="0"/>
              <a:t>Good idea to use the same number for both groups.</a:t>
            </a:r>
          </a:p>
          <a:p>
            <a:r>
              <a:rPr lang="en-US" dirty="0"/>
              <a:t>Example – an experiment was done in which diabetics took cinnamon extract for 40 days while a control group took none.  After the 40 days, the diabetics that took the cinnamon reduced their risk for heart disease while the other group experienced no change.</a:t>
            </a:r>
          </a:p>
          <a:p>
            <a:endParaRPr lang="en-US" dirty="0"/>
          </a:p>
          <a:p>
            <a:endParaRPr lang="en-US" dirty="0"/>
          </a:p>
          <a:p>
            <a:endParaRPr lang="en-US" dirty="0"/>
          </a:p>
        </p:txBody>
      </p:sp>
    </p:spTree>
    <p:extLst>
      <p:ext uri="{BB962C8B-B14F-4D97-AF65-F5344CB8AC3E}">
        <p14:creationId xmlns:p14="http://schemas.microsoft.com/office/powerpoint/2010/main" val="1567925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a Simulation or Survey</a:t>
            </a:r>
          </a:p>
        </p:txBody>
      </p:sp>
      <p:sp>
        <p:nvSpPr>
          <p:cNvPr id="3" name="Content Placeholder 2"/>
          <p:cNvSpPr>
            <a:spLocks noGrp="1"/>
          </p:cNvSpPr>
          <p:nvPr>
            <p:ph idx="1"/>
          </p:nvPr>
        </p:nvSpPr>
        <p:spPr>
          <a:xfrm>
            <a:off x="838199" y="1463040"/>
            <a:ext cx="10722429" cy="5042263"/>
          </a:xfrm>
        </p:spPr>
        <p:txBody>
          <a:bodyPr>
            <a:normAutofit lnSpcReduction="10000"/>
          </a:bodyPr>
          <a:lstStyle/>
          <a:p>
            <a:r>
              <a:rPr lang="en-US" dirty="0"/>
              <a:t>Simulation is the use of a mathematical or physical model to reproduce the conditions of a situation of process.</a:t>
            </a:r>
          </a:p>
          <a:p>
            <a:pPr marL="0" indent="0">
              <a:buNone/>
            </a:pPr>
            <a:r>
              <a:rPr lang="en-US" dirty="0"/>
              <a:t>	- Often involve computers</a:t>
            </a:r>
          </a:p>
          <a:p>
            <a:pPr marL="0" indent="0">
              <a:buNone/>
            </a:pPr>
            <a:r>
              <a:rPr lang="en-US" dirty="0"/>
              <a:t> 	- allows to study situations that are impractical or dangerous to </a:t>
            </a:r>
          </a:p>
          <a:p>
            <a:pPr marL="0" indent="0">
              <a:buNone/>
            </a:pPr>
            <a:r>
              <a:rPr lang="en-US" dirty="0"/>
              <a:t>	create in real life.</a:t>
            </a:r>
          </a:p>
          <a:p>
            <a:pPr marL="0" indent="0">
              <a:buNone/>
            </a:pPr>
            <a:r>
              <a:rPr lang="en-US" dirty="0"/>
              <a:t>Survey is an investigation of one or more characteristics of a population.</a:t>
            </a:r>
          </a:p>
          <a:p>
            <a:pPr marL="0" indent="0">
              <a:buNone/>
            </a:pPr>
            <a:r>
              <a:rPr lang="en-US" dirty="0"/>
              <a:t>	- most are carried out by asking people questions.</a:t>
            </a:r>
          </a:p>
          <a:p>
            <a:pPr marL="0" indent="0">
              <a:buNone/>
            </a:pPr>
            <a:r>
              <a:rPr lang="en-US" dirty="0"/>
              <a:t>	- most are done by interview, email or phone.</a:t>
            </a:r>
          </a:p>
          <a:p>
            <a:pPr marL="0" indent="0">
              <a:buNone/>
            </a:pPr>
            <a:r>
              <a:rPr lang="en-US" dirty="0"/>
              <a:t>	- important to word the questions so they do not lead to a biased </a:t>
            </a:r>
          </a:p>
          <a:p>
            <a:pPr marL="0" indent="0">
              <a:buNone/>
            </a:pPr>
            <a:r>
              <a:rPr lang="en-US" dirty="0"/>
              <a:t>               result.</a:t>
            </a:r>
          </a:p>
          <a:p>
            <a:pPr marL="0" indent="0">
              <a:buNone/>
            </a:pPr>
            <a:r>
              <a:rPr lang="en-US" dirty="0"/>
              <a:t>Answer questions from example 1 on page 17 with your group.  </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236763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Experimental Design</a:t>
            </a:r>
          </a:p>
        </p:txBody>
      </p:sp>
      <p:sp>
        <p:nvSpPr>
          <p:cNvPr id="3" name="Content Placeholder 2"/>
          <p:cNvSpPr>
            <a:spLocks noGrp="1"/>
          </p:cNvSpPr>
          <p:nvPr>
            <p:ph idx="1"/>
          </p:nvPr>
        </p:nvSpPr>
        <p:spPr/>
        <p:txBody>
          <a:bodyPr>
            <a:normAutofit fontScale="92500" lnSpcReduction="10000"/>
          </a:bodyPr>
          <a:lstStyle/>
          <a:p>
            <a:r>
              <a:rPr lang="en-US" dirty="0"/>
              <a:t>Confounding variable -  this occurs when an experimenter cannot tell the difference between the effects of different factors on a variable.</a:t>
            </a:r>
          </a:p>
          <a:p>
            <a:pPr lvl="1">
              <a:buFontTx/>
              <a:buChar char="-"/>
            </a:pPr>
            <a:r>
              <a:rPr lang="en-US" dirty="0"/>
              <a:t>Coffee shop owner gives the place a new paint job at the same a shopping mall nearby opens.  If business increases, it is difficult to tell which helped bring the increased business.</a:t>
            </a:r>
          </a:p>
          <a:p>
            <a:pPr>
              <a:buFontTx/>
              <a:buChar char="-"/>
            </a:pPr>
            <a:r>
              <a:rPr lang="en-US" dirty="0"/>
              <a:t>Placebo effect – this occurs when a subject reacts favorably  to a placebo when in fact no medicated treatment was given.</a:t>
            </a:r>
          </a:p>
          <a:p>
            <a:pPr>
              <a:buFontTx/>
              <a:buChar char="-"/>
            </a:pPr>
            <a:r>
              <a:rPr lang="en-US" dirty="0"/>
              <a:t>Blinding  is a technique where the subjects do not know whether they are receiving treatment.  </a:t>
            </a:r>
          </a:p>
          <a:p>
            <a:pPr>
              <a:buFontTx/>
              <a:buChar char="-"/>
            </a:pPr>
            <a:r>
              <a:rPr lang="en-US" dirty="0"/>
              <a:t>Double-blind is where the subject nor the experimenter knows who is taking the treatment or the placebo.  This is only discovered after the experiment is complete and all data has been collected.</a:t>
            </a:r>
          </a:p>
        </p:txBody>
      </p:sp>
    </p:spTree>
    <p:extLst>
      <p:ext uri="{BB962C8B-B14F-4D97-AF65-F5344CB8AC3E}">
        <p14:creationId xmlns:p14="http://schemas.microsoft.com/office/powerpoint/2010/main" val="2750350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Experimental design continued</a:t>
            </a:r>
          </a:p>
        </p:txBody>
      </p:sp>
      <p:sp>
        <p:nvSpPr>
          <p:cNvPr id="3" name="Content Placeholder 2"/>
          <p:cNvSpPr>
            <a:spLocks noGrp="1"/>
          </p:cNvSpPr>
          <p:nvPr>
            <p:ph idx="1"/>
          </p:nvPr>
        </p:nvSpPr>
        <p:spPr/>
        <p:txBody>
          <a:bodyPr>
            <a:normAutofit fontScale="92500" lnSpcReduction="10000"/>
          </a:bodyPr>
          <a:lstStyle/>
          <a:p>
            <a:r>
              <a:rPr lang="en-US" dirty="0"/>
              <a:t>Randomization is a process of randomly assigning subjects to different treatment groups.</a:t>
            </a:r>
          </a:p>
          <a:p>
            <a:r>
              <a:rPr lang="en-US" dirty="0"/>
              <a:t>Completely randomized design is where subjects are assigned to different groups through random selection.</a:t>
            </a:r>
          </a:p>
          <a:p>
            <a:r>
              <a:rPr lang="en-US" dirty="0"/>
              <a:t>Randomized block design is where subjects with similar characteristics are placed in blocks and then within each block are randomly assigned to treatment groups.</a:t>
            </a:r>
          </a:p>
          <a:p>
            <a:r>
              <a:rPr lang="en-US" dirty="0"/>
              <a:t>Matched pair designs are where subjects are paired up according to similarity.  One subject in the pair might receive treatment and the other receives a placebo.</a:t>
            </a:r>
          </a:p>
          <a:p>
            <a:r>
              <a:rPr lang="en-US" dirty="0"/>
              <a:t>Sample size is the number of subjects in an experiment.</a:t>
            </a:r>
          </a:p>
          <a:p>
            <a:pPr marL="0" indent="0">
              <a:buNone/>
            </a:pPr>
            <a:endParaRPr lang="en-US" dirty="0"/>
          </a:p>
        </p:txBody>
      </p:sp>
    </p:spTree>
    <p:extLst>
      <p:ext uri="{BB962C8B-B14F-4D97-AF65-F5344CB8AC3E}">
        <p14:creationId xmlns:p14="http://schemas.microsoft.com/office/powerpoint/2010/main" val="106586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Experimental design (concluded)</a:t>
            </a:r>
          </a:p>
        </p:txBody>
      </p:sp>
      <p:sp>
        <p:nvSpPr>
          <p:cNvPr id="3" name="Content Placeholder 2"/>
          <p:cNvSpPr>
            <a:spLocks noGrp="1"/>
          </p:cNvSpPr>
          <p:nvPr>
            <p:ph idx="1"/>
          </p:nvPr>
        </p:nvSpPr>
        <p:spPr/>
        <p:txBody>
          <a:bodyPr/>
          <a:lstStyle/>
          <a:p>
            <a:r>
              <a:rPr lang="en-US" dirty="0"/>
              <a:t>Replication is the repetition of an experiment under the same of similar condition</a:t>
            </a:r>
          </a:p>
          <a:p>
            <a:pPr lvl="1"/>
            <a:r>
              <a:rPr lang="en-US" dirty="0"/>
              <a:t>Important to validate an experiment</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2324306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538</TotalTime>
  <Words>1014</Words>
  <Application>Microsoft Office PowerPoint</Application>
  <PresentationFormat>Widescreen</PresentationFormat>
  <Paragraphs>81</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Frutiger-Bold</vt:lpstr>
      <vt:lpstr>TimesTen-Bold</vt:lpstr>
      <vt:lpstr>TimesTen-Roman</vt:lpstr>
      <vt:lpstr>Office Theme</vt:lpstr>
      <vt:lpstr>Data Collection and Experimental Design</vt:lpstr>
      <vt:lpstr>Design of a Statistical Study</vt:lpstr>
      <vt:lpstr>Guidelines to Designing a Statistical Study</vt:lpstr>
      <vt:lpstr>Ways to collect data </vt:lpstr>
      <vt:lpstr>PowerPoint Presentation</vt:lpstr>
      <vt:lpstr>Use a Simulation or Survey</vt:lpstr>
      <vt:lpstr>Experimental Design</vt:lpstr>
      <vt:lpstr>Experimental design continued</vt:lpstr>
      <vt:lpstr>Experimental design (concluded)</vt:lpstr>
      <vt:lpstr>PowerPoint Presentation</vt:lpstr>
      <vt:lpstr>Sampling techniques</vt:lpstr>
      <vt:lpstr>PowerPoint Presentation</vt:lpstr>
      <vt:lpstr>3 Types of Samples</vt:lpstr>
      <vt:lpstr>PowerPoint Presentation</vt:lpstr>
    </vt:vector>
  </TitlesOfParts>
  <Company>PCSB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Collection and Experimental Design</dc:title>
  <dc:creator>Bakker, John D.</dc:creator>
  <cp:lastModifiedBy>John Bakker</cp:lastModifiedBy>
  <cp:revision>15</cp:revision>
  <dcterms:created xsi:type="dcterms:W3CDTF">2019-08-19T17:19:44Z</dcterms:created>
  <dcterms:modified xsi:type="dcterms:W3CDTF">2019-08-25T17:43:45Z</dcterms:modified>
</cp:coreProperties>
</file>