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1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2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0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4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314D-F4BE-4075-9EA3-18C54247D2A6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D620-F444-4B5D-BD90-F0688B13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Grab a textbook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number of nuclear power plants in the top 15 nuclear power-producing countries in the world are listed. </a:t>
            </a:r>
            <a:r>
              <a:rPr lang="en-US" dirty="0" smtClean="0"/>
              <a:t>Using a calculator, find the mean, variance, and standard deviation of the data set below.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7, 18, 11, 6, 59, 17, 18, 54, 104, 20, 31, 8, 10, 15, 19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1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Box Plot (</a:t>
            </a:r>
            <a:r>
              <a:rPr lang="en-US" dirty="0" err="1" smtClean="0"/>
              <a:t>a.k.a</a:t>
            </a:r>
            <a:r>
              <a:rPr lang="en-US" dirty="0" smtClean="0"/>
              <a:t> Box and Whiskers Plot)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plot the five number summary on a number line.</a:t>
            </a:r>
          </a:p>
          <a:p>
            <a:r>
              <a:rPr lang="en-US" dirty="0" smtClean="0"/>
              <a:t>Q1, Q2 (Median), and Q3 get a box</a:t>
            </a:r>
          </a:p>
          <a:p>
            <a:r>
              <a:rPr lang="en-US" dirty="0" smtClean="0"/>
              <a:t>Draw a line from Q1 to the minimum</a:t>
            </a:r>
          </a:p>
          <a:p>
            <a:r>
              <a:rPr lang="en-US" dirty="0" smtClean="0"/>
              <a:t>Draw a line from Q3 to the maximum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0" y="3866076"/>
            <a:ext cx="11919599" cy="257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9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9" y="14650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Draw a Box Plot for Example 1.</a:t>
            </a:r>
          </a:p>
          <a:p>
            <a:pPr marL="0" indent="0">
              <a:buNone/>
            </a:pPr>
            <a:r>
              <a:rPr lang="en-US" dirty="0" smtClean="0"/>
              <a:t>Five-number Summary:</a:t>
            </a:r>
          </a:p>
          <a:p>
            <a:pPr marL="514350" indent="-514350">
              <a:buAutoNum type="arabicParenR"/>
            </a:pPr>
            <a:r>
              <a:rPr lang="en-US" b="0" dirty="0" smtClean="0"/>
              <a:t>6</a:t>
            </a:r>
          </a:p>
          <a:p>
            <a:pPr marL="514350" indent="-514350">
              <a:buAutoNum type="arabicParenR"/>
            </a:pPr>
            <a:r>
              <a:rPr lang="en-US" dirty="0" smtClean="0"/>
              <a:t>10</a:t>
            </a:r>
          </a:p>
          <a:p>
            <a:pPr marL="514350" indent="-514350">
              <a:buAutoNum type="arabicParenR"/>
            </a:pPr>
            <a:r>
              <a:rPr lang="en-US" b="0" dirty="0" smtClean="0"/>
              <a:t>18</a:t>
            </a:r>
          </a:p>
          <a:p>
            <a:pPr marL="514350" indent="-514350">
              <a:buAutoNum type="arabicParenR"/>
            </a:pPr>
            <a:r>
              <a:rPr lang="en-US" dirty="0" smtClean="0"/>
              <a:t>31</a:t>
            </a:r>
          </a:p>
          <a:p>
            <a:pPr marL="514350" indent="-514350">
              <a:buAutoNum type="arabicParenR"/>
            </a:pPr>
            <a:r>
              <a:rPr lang="en-US" b="0" dirty="0" smtClean="0"/>
              <a:t>104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box plots from numbers 21 and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Living 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sleep did you get last night?</a:t>
            </a:r>
          </a:p>
          <a:p>
            <a:pPr lvl="1"/>
            <a:r>
              <a:rPr lang="en-US" sz="2800" dirty="0" smtClean="0"/>
              <a:t>Write down how much sleep you had last night on the board.</a:t>
            </a:r>
          </a:p>
          <a:p>
            <a:r>
              <a:rPr lang="en-US" dirty="0" smtClean="0"/>
              <a:t>Find the 5 number summary of the class’s amount of sleep and determine if there are any outliers.</a:t>
            </a:r>
          </a:p>
          <a:p>
            <a:r>
              <a:rPr lang="en-US" dirty="0" smtClean="0"/>
              <a:t>Come up to the board and stand on the number line on the whiteboard that corresponds to how much sleep you had.</a:t>
            </a:r>
          </a:p>
          <a:p>
            <a:r>
              <a:rPr lang="en-US" dirty="0" smtClean="0"/>
              <a:t>Now, the median value, 1</a:t>
            </a:r>
            <a:r>
              <a:rPr lang="en-US" baseline="30000" dirty="0" smtClean="0"/>
              <a:t>st</a:t>
            </a:r>
            <a:r>
              <a:rPr lang="en-US" dirty="0" smtClean="0"/>
              <a:t> quartile, and 3</a:t>
            </a:r>
            <a:r>
              <a:rPr lang="en-US" baseline="30000" dirty="0" smtClean="0"/>
              <a:t>rd</a:t>
            </a:r>
            <a:r>
              <a:rPr lang="en-US" dirty="0" smtClean="0"/>
              <a:t> quartile step forward.</a:t>
            </a:r>
          </a:p>
          <a:p>
            <a:r>
              <a:rPr lang="en-US" dirty="0" smtClean="0"/>
              <a:t>Any outliers turn toward the wall closest to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Z-Scores (Standardizing Values)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Z-scores standardize values so that we can compare results from two different data sets with different scales or units.</a:t>
                </a:r>
              </a:p>
              <a:p>
                <a:r>
                  <a:rPr lang="en-US" dirty="0" smtClean="0"/>
                  <a:t>Z-scores tell us how many standard deviations a value is from the mean.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050" y="3511192"/>
            <a:ext cx="5156580" cy="291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and </a:t>
            </a:r>
            <a:r>
              <a:rPr lang="en-US" smtClean="0"/>
              <a:t>Interpreting z-scores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mean speed of vehicles along a stretch of highway is 56 miles per hour with </a:t>
                </a:r>
                <a:r>
                  <a:rPr lang="en-US" dirty="0"/>
                  <a:t>a standard deviation of 4 miles per hour</a:t>
                </a:r>
                <a:r>
                  <a:rPr lang="en-US" dirty="0" smtClean="0"/>
                  <a:t>. You </a:t>
                </a:r>
                <a:r>
                  <a:rPr lang="en-US" dirty="0"/>
                  <a:t>measure the speeds of </a:t>
                </a:r>
                <a:r>
                  <a:rPr lang="en-US" dirty="0" smtClean="0"/>
                  <a:t>three cars </a:t>
                </a:r>
                <a:r>
                  <a:rPr lang="en-US" dirty="0"/>
                  <a:t>traveling along this stretch of highway as 62 miles per hour, 47 miles </a:t>
                </a:r>
                <a:r>
                  <a:rPr lang="en-US" dirty="0" smtClean="0"/>
                  <a:t>per hour</a:t>
                </a:r>
                <a:r>
                  <a:rPr lang="en-US" dirty="0"/>
                  <a:t>, and 56 miles per hour. Find the </a:t>
                </a:r>
                <a:r>
                  <a:rPr lang="en-US" i="1" dirty="0"/>
                  <a:t>z</a:t>
                </a:r>
                <a:r>
                  <a:rPr lang="en-US" dirty="0"/>
                  <a:t>-score that corresponds to each </a:t>
                </a:r>
                <a:r>
                  <a:rPr lang="en-US" dirty="0" smtClean="0"/>
                  <a:t>speed. What </a:t>
                </a:r>
                <a:r>
                  <a:rPr lang="en-US" dirty="0"/>
                  <a:t>can you conclude</a:t>
                </a:r>
                <a:r>
                  <a:rPr lang="en-US" dirty="0" smtClean="0"/>
                  <a:t>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62−56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47−56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=−2.25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56−56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3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5940"/>
            <a:ext cx="10515600" cy="1325563"/>
          </a:xfrm>
        </p:spPr>
        <p:txBody>
          <a:bodyPr/>
          <a:lstStyle/>
          <a:p>
            <a:r>
              <a:rPr lang="en-US" dirty="0" smtClean="0"/>
              <a:t>Try it on your 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2283"/>
                <a:ext cx="10515600" cy="616571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In 2009, Heath Ledger won the Oscar for Best Supporting Actor at age 29 for </a:t>
                </a:r>
                <a:r>
                  <a:rPr lang="en-US" dirty="0"/>
                  <a:t>his role in the movie </a:t>
                </a:r>
                <a:r>
                  <a:rPr lang="en-US" i="1" dirty="0"/>
                  <a:t>The Dark Knight</a:t>
                </a:r>
                <a:r>
                  <a:rPr lang="en-US" dirty="0"/>
                  <a:t>. Penelope Cruz won the Oscar </a:t>
                </a:r>
                <a:r>
                  <a:rPr lang="en-US" dirty="0" smtClean="0"/>
                  <a:t>for Best </a:t>
                </a:r>
                <a:r>
                  <a:rPr lang="en-US" dirty="0"/>
                  <a:t>Supporting Actress at age 34 for her role in </a:t>
                </a:r>
                <a:r>
                  <a:rPr lang="en-US" i="1" dirty="0"/>
                  <a:t>Vicky Cristina </a:t>
                </a:r>
                <a:r>
                  <a:rPr lang="en-US" i="1" dirty="0" smtClean="0"/>
                  <a:t>Barcelona</a:t>
                </a:r>
                <a:r>
                  <a:rPr lang="en-US" dirty="0" smtClean="0"/>
                  <a:t>. The </a:t>
                </a:r>
                <a:r>
                  <a:rPr lang="en-US" dirty="0"/>
                  <a:t>mean age of all Best Supporting Actor winners is 49.5, with a </a:t>
                </a:r>
                <a:r>
                  <a:rPr lang="en-US" dirty="0" smtClean="0"/>
                  <a:t>standard deviation </a:t>
                </a:r>
                <a:r>
                  <a:rPr lang="en-US" dirty="0"/>
                  <a:t>of 13.8.The mean age of all Best Supporting Actress winners is </a:t>
                </a:r>
                <a:r>
                  <a:rPr lang="en-US" dirty="0" smtClean="0"/>
                  <a:t>39.9, with </a:t>
                </a:r>
                <a:r>
                  <a:rPr lang="en-US" dirty="0"/>
                  <a:t>a standard deviation of 14.0. Find the </a:t>
                </a:r>
                <a:r>
                  <a:rPr lang="en-US" i="1" dirty="0"/>
                  <a:t>z</a:t>
                </a:r>
                <a:r>
                  <a:rPr lang="en-US" dirty="0"/>
                  <a:t>-scores that correspond to the </a:t>
                </a:r>
                <a:r>
                  <a:rPr lang="en-US" dirty="0" smtClean="0"/>
                  <a:t>ages of </a:t>
                </a:r>
                <a:r>
                  <a:rPr lang="en-US" dirty="0"/>
                  <a:t>Ledger and Cruz</a:t>
                </a:r>
                <a:r>
                  <a:rPr lang="en-US" dirty="0" smtClean="0"/>
                  <a:t>. Then </a:t>
                </a:r>
                <a:r>
                  <a:rPr lang="en-US" dirty="0"/>
                  <a:t>compare your results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29−49.5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13.8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=−1.49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34−39.9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=−0.42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Which performance was comparatively more impressive?</a:t>
                </a:r>
              </a:p>
              <a:p>
                <a:r>
                  <a:rPr lang="en-US" dirty="0" smtClean="0"/>
                  <a:t>Is either performance unusual?</a:t>
                </a:r>
              </a:p>
              <a:p>
                <a:r>
                  <a:rPr lang="en-US" dirty="0" smtClean="0"/>
                  <a:t>Why is Heath Ledger’s performance still within the usual range despite being so far away from the mean?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2283"/>
                <a:ext cx="10515600" cy="6165717"/>
              </a:xfrm>
              <a:blipFill rotWithShape="0">
                <a:blip r:embed="rId2"/>
                <a:stretch>
                  <a:fillRect l="-1043" t="-2275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44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</a:t>
            </a:r>
            <a:r>
              <a:rPr lang="en-US" smtClean="0"/>
              <a:t>107 #5, 12 – 17, 23, 39 – 41, 43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667"/>
            <a:ext cx="9144000" cy="1088735"/>
          </a:xfrm>
        </p:spPr>
        <p:txBody>
          <a:bodyPr/>
          <a:lstStyle/>
          <a:p>
            <a:r>
              <a:rPr lang="en-US" dirty="0" smtClean="0"/>
              <a:t>2.5 Measures of 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03797"/>
            <a:ext cx="9144000" cy="47523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LEQ 1: What measure of central tendency is used to create quartiles?</a:t>
            </a:r>
          </a:p>
          <a:p>
            <a:endParaRPr lang="en-US" sz="3200" dirty="0"/>
          </a:p>
          <a:p>
            <a:r>
              <a:rPr lang="en-US" sz="3200" dirty="0" smtClean="0"/>
              <a:t>LEQ 2: How is the IQR utilized to identify outliers?</a:t>
            </a:r>
          </a:p>
          <a:p>
            <a:endParaRPr lang="en-US" sz="3200" dirty="0"/>
          </a:p>
          <a:p>
            <a:r>
              <a:rPr lang="en-US" sz="3200" dirty="0" smtClean="0"/>
              <a:t>LEQ 3: What does a z-score measure and what is considered to be a usual range?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58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the quartiles might be?</a:t>
            </a:r>
          </a:p>
          <a:p>
            <a:r>
              <a:rPr lang="en-US" dirty="0" smtClean="0"/>
              <a:t>Quartile 1: 25% of the data falls under</a:t>
            </a:r>
          </a:p>
          <a:p>
            <a:r>
              <a:rPr lang="en-US" dirty="0" smtClean="0"/>
              <a:t>Quartile 2: 50% of the data falls under (and above)</a:t>
            </a:r>
          </a:p>
          <a:p>
            <a:r>
              <a:rPr lang="en-US" dirty="0" smtClean="0"/>
              <a:t>Quartile 3: 75% of the data falls under</a:t>
            </a:r>
          </a:p>
          <a:p>
            <a:r>
              <a:rPr lang="en-US" dirty="0" smtClean="0"/>
              <a:t>How do you think you will find the Quartiles?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4425"/>
            <a:ext cx="10515600" cy="1325563"/>
          </a:xfrm>
        </p:spPr>
        <p:txBody>
          <a:bodyPr/>
          <a:lstStyle/>
          <a:p>
            <a:r>
              <a:rPr lang="en-US" dirty="0" smtClean="0"/>
              <a:t>Finding Quartiles (odd number of entries)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2435"/>
            <a:ext cx="10515600" cy="61850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number of nuclear power plants in the top 15 nuclear </a:t>
            </a:r>
            <a:r>
              <a:rPr lang="en-US" dirty="0" smtClean="0"/>
              <a:t>power-producing countries </a:t>
            </a:r>
            <a:r>
              <a:rPr lang="en-US" dirty="0"/>
              <a:t>in the world are listed. Find the first, second, and third quartiles of </a:t>
            </a:r>
            <a:r>
              <a:rPr lang="en-US" dirty="0" smtClean="0"/>
              <a:t>the data set</a:t>
            </a:r>
            <a:r>
              <a:rPr lang="en-US" dirty="0"/>
              <a:t>.</a:t>
            </a:r>
            <a:r>
              <a:rPr lang="en-US" dirty="0" smtClean="0"/>
              <a:t> What </a:t>
            </a:r>
            <a:r>
              <a:rPr lang="en-US" dirty="0"/>
              <a:t>can you </a:t>
            </a:r>
            <a:r>
              <a:rPr lang="en-US" dirty="0" smtClean="0"/>
              <a:t>conclude?</a:t>
            </a:r>
            <a:br>
              <a:rPr lang="en-US" dirty="0" smtClean="0"/>
            </a:br>
            <a:r>
              <a:rPr lang="en-US" dirty="0" smtClean="0"/>
              <a:t>7, 18, 11, 6, 59, 17, 18, 54, 104, 20, 31, 8, 10, 15, 19</a:t>
            </a:r>
          </a:p>
          <a:p>
            <a:r>
              <a:rPr lang="en-US" dirty="0" smtClean="0"/>
              <a:t>Begin by finding the median (Q2). Remember to reorganize.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median splits the data in two. </a:t>
            </a:r>
          </a:p>
          <a:p>
            <a:r>
              <a:rPr lang="en-US" dirty="0" smtClean="0"/>
              <a:t>Find the medians of the lower half (Q1) and the upper half (Q3)</a:t>
            </a:r>
          </a:p>
          <a:p>
            <a:r>
              <a:rPr lang="en-US" dirty="0" smtClean="0"/>
              <a:t>Minimum: 6, Maximum: 104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4868"/>
            <a:ext cx="12080384" cy="212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70"/>
            <a:ext cx="10515600" cy="716699"/>
          </a:xfrm>
        </p:spPr>
        <p:txBody>
          <a:bodyPr/>
          <a:lstStyle/>
          <a:p>
            <a:r>
              <a:rPr lang="en-US" dirty="0" smtClean="0"/>
              <a:t>Finding Quartiles (even number of entries)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1368"/>
                <a:ext cx="10515600" cy="5447763"/>
              </a:xfrm>
            </p:spPr>
            <p:txBody>
              <a:bodyPr/>
              <a:lstStyle/>
              <a:p>
                <a:r>
                  <a:rPr lang="en-US" dirty="0" smtClean="0"/>
                  <a:t>Find the quartiles of the number </a:t>
                </a:r>
                <a:r>
                  <a:rPr lang="en-US" dirty="0"/>
                  <a:t>of gallons of water </a:t>
                </a:r>
                <a:r>
                  <a:rPr lang="en-US" dirty="0" smtClean="0"/>
                  <a:t>consumed per day </a:t>
                </a:r>
                <a:r>
                  <a:rPr lang="en-US" dirty="0"/>
                  <a:t>by a small </a:t>
                </a:r>
                <a:r>
                  <a:rPr lang="en-US" dirty="0" smtClean="0"/>
                  <a:t>village.</a:t>
                </a:r>
                <a:br>
                  <a:rPr lang="en-US" dirty="0" smtClean="0"/>
                </a:br>
                <a:r>
                  <a:rPr lang="en-US" dirty="0" smtClean="0"/>
                  <a:t>167  180  192  173  145  151  174  175  178  160</a:t>
                </a:r>
              </a:p>
              <a:p>
                <a:r>
                  <a:rPr lang="en-US" dirty="0" smtClean="0"/>
                  <a:t>Find Q2</a:t>
                </a:r>
                <a:br>
                  <a:rPr lang="en-US" dirty="0" smtClean="0"/>
                </a:br>
                <a:r>
                  <a:rPr lang="en-US" dirty="0" smtClean="0"/>
                  <a:t>145  151  160  167  173  174  175  178  180  192</a:t>
                </a:r>
              </a:p>
              <a:p>
                <a:r>
                  <a:rPr lang="en-US" dirty="0"/>
                  <a:t>Q2: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173+174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=173.5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The lower half: 145  151  160  167  173</a:t>
                </a:r>
              </a:p>
              <a:p>
                <a:r>
                  <a:rPr lang="en-US" dirty="0" smtClean="0"/>
                  <a:t>Q1: 160</a:t>
                </a:r>
              </a:p>
              <a:p>
                <a:r>
                  <a:rPr lang="en-US" dirty="0" smtClean="0"/>
                  <a:t>The upper half: 174  175  178  180  192</a:t>
                </a:r>
              </a:p>
              <a:p>
                <a:r>
                  <a:rPr lang="en-US" dirty="0" smtClean="0"/>
                  <a:t>Q3: 178</a:t>
                </a:r>
              </a:p>
              <a:p>
                <a:r>
                  <a:rPr lang="en-US" dirty="0" smtClean="0"/>
                  <a:t>Minimum: 145, Maximum: 192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1368"/>
                <a:ext cx="10515600" cy="5447763"/>
              </a:xfrm>
              <a:blipFill rotWithShape="0">
                <a:blip r:embed="rId2"/>
                <a:stretch>
                  <a:fillRect l="-1043" t="-1790" b="-1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3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Interquartile Range (IQR)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IQR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3−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From Example 1, Q1: 10, Q2: 18, Q3: 31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IQR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=31−10=21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From Example 2, Q1: 160, Q2: 173.5, Q3: 178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IQR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=178−160=18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4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Five-Number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Minimum Entry</a:t>
            </a:r>
          </a:p>
          <a:p>
            <a:pPr marL="514350" indent="-514350">
              <a:buAutoNum type="arabicParenR"/>
            </a:pPr>
            <a:r>
              <a:rPr lang="en-US" dirty="0" smtClean="0"/>
              <a:t>Q1</a:t>
            </a:r>
          </a:p>
          <a:p>
            <a:pPr marL="514350" indent="-514350">
              <a:buAutoNum type="arabicParenR"/>
            </a:pPr>
            <a:r>
              <a:rPr lang="en-US" dirty="0" smtClean="0"/>
              <a:t>Median (Q2)</a:t>
            </a:r>
          </a:p>
          <a:p>
            <a:pPr marL="514350" indent="-514350">
              <a:buAutoNum type="arabicParenR"/>
            </a:pPr>
            <a:r>
              <a:rPr lang="en-US" dirty="0" smtClean="0"/>
              <a:t>Q3</a:t>
            </a:r>
          </a:p>
          <a:p>
            <a:pPr marL="514350" indent="-514350">
              <a:buAutoNum type="arabicParenR"/>
            </a:pPr>
            <a:r>
              <a:rPr lang="en-US" dirty="0" smtClean="0"/>
              <a:t>Maximum Entry</a:t>
            </a:r>
          </a:p>
          <a:p>
            <a:r>
              <a:rPr lang="en-US" dirty="0" smtClean="0"/>
              <a:t>We can use this five number summary to eliminate the guess work on identifying outliers.</a:t>
            </a:r>
          </a:p>
          <a:p>
            <a:r>
              <a:rPr lang="en-US" dirty="0" smtClean="0"/>
              <a:t>This can all be found with the calculator with in the same manner as we found standard deviation. Just scroll down.</a:t>
            </a:r>
          </a:p>
        </p:txBody>
      </p:sp>
    </p:spTree>
    <p:extLst>
      <p:ext uri="{BB962C8B-B14F-4D97-AF65-F5344CB8AC3E}">
        <p14:creationId xmlns:p14="http://schemas.microsoft.com/office/powerpoint/2010/main" val="221692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 page 108 try numbers 21 and 22 (only part a of the directions) also find the IQR</a:t>
                </a:r>
              </a:p>
              <a:p>
                <a:pPr marL="0" indent="0">
                  <a:buNone/>
                </a:pPr>
                <a:r>
                  <a:rPr lang="en-US" dirty="0" smtClean="0"/>
                  <a:t>21) Min: 24, Q1: 28, Median: 35, Q3: 41, Max: 60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IQR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=41−28=13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22) Min: 150, Q1: 172, Median: 177, Q3: 180, Max: 182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IQR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=180−172=8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6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Outliers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5185"/>
                <a:ext cx="10515600" cy="598031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3+1.5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IQR</m:t>
                        </m:r>
                      </m:e>
                    </m:d>
                  </m:oMath>
                </a14:m>
                <a:r>
                  <a:rPr lang="en-US" b="0" dirty="0" smtClean="0"/>
                  <a:t> is the cut off for outliers to the right (or above)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1−1.5(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IQR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/>
                  <a:t> is the cut off for outliers to the left (or below)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 1 Five-number Summary:</a:t>
                </a:r>
              </a:p>
              <a:p>
                <a:pPr marL="514350" indent="-514350">
                  <a:buAutoNum type="arabicParenR"/>
                </a:pPr>
                <a:r>
                  <a:rPr lang="en-US" b="0" dirty="0" smtClean="0"/>
                  <a:t>6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10</a:t>
                </a:r>
              </a:p>
              <a:p>
                <a:pPr marL="514350" indent="-514350">
                  <a:buAutoNum type="arabicParenR"/>
                </a:pPr>
                <a:r>
                  <a:rPr lang="en-US" b="0" dirty="0" smtClean="0"/>
                  <a:t>18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31</a:t>
                </a:r>
              </a:p>
              <a:p>
                <a:pPr marL="514350" indent="-514350">
                  <a:buAutoNum type="arabicParenR"/>
                </a:pPr>
                <a:r>
                  <a:rPr lang="en-US" b="0" dirty="0" smtClean="0"/>
                  <a:t>104</a:t>
                </a:r>
              </a:p>
              <a:p>
                <a:r>
                  <a:rPr lang="en-US" b="0" dirty="0" smtClean="0"/>
                  <a:t>Upper cut off: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31+1.5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=31+31.5=62.5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Lower cut off: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10−1.5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=10−31.5=−21.5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So, 104 is an outlier</a:t>
                </a: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5185"/>
                <a:ext cx="10515600" cy="5980314"/>
              </a:xfrm>
              <a:blipFill rotWithShape="0">
                <a:blip r:embed="rId2"/>
                <a:stretch>
                  <a:fillRect l="-1217" t="-1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3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776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Bellwork</vt:lpstr>
      <vt:lpstr>2.5 Measures of Position</vt:lpstr>
      <vt:lpstr>Quartiles</vt:lpstr>
      <vt:lpstr>Finding Quartiles (odd number of entries)</vt:lpstr>
      <vt:lpstr>Finding Quartiles (even number of entries)</vt:lpstr>
      <vt:lpstr>Interquartile Range (IQR)</vt:lpstr>
      <vt:lpstr>The Five-Number Summary</vt:lpstr>
      <vt:lpstr>Try it on your own</vt:lpstr>
      <vt:lpstr>Identifying Outliers</vt:lpstr>
      <vt:lpstr>Drawing a Box Plot (a.k.a Box and Whiskers Plot)</vt:lpstr>
      <vt:lpstr>Drawing a Box Plot</vt:lpstr>
      <vt:lpstr>Try it on your own</vt:lpstr>
      <vt:lpstr>A Living Box Plot</vt:lpstr>
      <vt:lpstr>Z-Scores (Standardizing Values)</vt:lpstr>
      <vt:lpstr>Finding and Interpreting z-scores</vt:lpstr>
      <vt:lpstr>Try it on your own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Measures of Position</dc:title>
  <dc:creator>Cress, Aaron</dc:creator>
  <cp:lastModifiedBy>Bakker, John D.</cp:lastModifiedBy>
  <cp:revision>15</cp:revision>
  <dcterms:created xsi:type="dcterms:W3CDTF">2015-10-05T00:36:27Z</dcterms:created>
  <dcterms:modified xsi:type="dcterms:W3CDTF">2019-10-07T11:39:31Z</dcterms:modified>
</cp:coreProperties>
</file>