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5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6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2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2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9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1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6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8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0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F6A7-0D84-4D0B-8A43-A123D01F34ED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516F-DBE7-40BC-82E5-C149CF12D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3: 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finish the test today. You will have 15 minutes. </a:t>
            </a:r>
          </a:p>
          <a:p>
            <a:r>
              <a:rPr lang="en-US" dirty="0" smtClean="0"/>
              <a:t>Get out your vocabulary assignment from yesterday so I can check it off.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Classical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roll a six-sided die. Find the probability of each event.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1. </a:t>
                </a:r>
                <a:r>
                  <a:rPr lang="en-US" dirty="0" smtClean="0"/>
                  <a:t>Event </a:t>
                </a:r>
                <a:r>
                  <a:rPr lang="en-US" i="1" dirty="0"/>
                  <a:t>A</a:t>
                </a:r>
                <a:r>
                  <a:rPr lang="en-US" dirty="0"/>
                  <a:t>: rolling a </a:t>
                </a:r>
                <a:r>
                  <a:rPr lang="en-US" dirty="0" smtClean="0"/>
                  <a:t>3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=.167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2. </a:t>
                </a:r>
                <a:r>
                  <a:rPr lang="en-US" dirty="0"/>
                  <a:t>Event </a:t>
                </a:r>
                <a:r>
                  <a:rPr lang="en-US" i="1" dirty="0"/>
                  <a:t>B</a:t>
                </a:r>
                <a:r>
                  <a:rPr lang="en-US" dirty="0"/>
                  <a:t>: rolling a </a:t>
                </a:r>
                <a:r>
                  <a:rPr lang="en-US" dirty="0" smtClean="0"/>
                  <a:t>7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3. </a:t>
                </a:r>
                <a:r>
                  <a:rPr lang="en-US" dirty="0"/>
                  <a:t>Event </a:t>
                </a:r>
                <a:r>
                  <a:rPr lang="en-US" i="1" dirty="0"/>
                  <a:t>C</a:t>
                </a:r>
                <a:r>
                  <a:rPr lang="en-US" dirty="0"/>
                  <a:t>: rolling a number less than </a:t>
                </a:r>
                <a:r>
                  <a:rPr lang="en-US" dirty="0" smtClean="0"/>
                  <a:t>5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=.667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064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Empirical </a:t>
            </a:r>
            <a:r>
              <a:rPr lang="en-US" dirty="0" smtClean="0"/>
              <a:t>(or </a:t>
            </a:r>
            <a:r>
              <a:rPr lang="en-US" b="1" dirty="0" smtClean="0"/>
              <a:t>statistical</a:t>
            </a:r>
            <a:r>
              <a:rPr lang="en-US" dirty="0" smtClean="0"/>
              <a:t>) </a:t>
            </a:r>
            <a:r>
              <a:rPr lang="en-US" b="1" dirty="0" smtClean="0"/>
              <a:t>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Based </a:t>
                </a:r>
                <a:r>
                  <a:rPr lang="en-US" dirty="0"/>
                  <a:t>on observations obtained </a:t>
                </a:r>
                <a:r>
                  <a:rPr lang="en-US" dirty="0" smtClean="0"/>
                  <a:t>from probability </a:t>
                </a:r>
                <a:r>
                  <a:rPr lang="en-US" dirty="0"/>
                  <a:t>experiments</a:t>
                </a:r>
                <a:r>
                  <a:rPr lang="en-US" dirty="0" smtClean="0"/>
                  <a:t>. The </a:t>
                </a:r>
                <a:r>
                  <a:rPr lang="en-US" dirty="0"/>
                  <a:t>empirical probability of an event </a:t>
                </a:r>
                <a:r>
                  <a:rPr lang="en-US" i="1" dirty="0"/>
                  <a:t>E </a:t>
                </a:r>
                <a:r>
                  <a:rPr lang="en-US" dirty="0"/>
                  <a:t>is the </a:t>
                </a:r>
                <a:r>
                  <a:rPr lang="en-US" dirty="0" smtClean="0"/>
                  <a:t>relative frequency </a:t>
                </a:r>
                <a:r>
                  <a:rPr lang="en-US" dirty="0"/>
                  <a:t>of event </a:t>
                </a:r>
                <a:r>
                  <a:rPr lang="en-US" i="1" dirty="0"/>
                  <a:t>E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Frequency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event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frequency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3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Finding Empirical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00623"/>
                <a:ext cx="10515600" cy="4351338"/>
              </a:xfrm>
            </p:spPr>
            <p:txBody>
              <a:bodyPr/>
              <a:lstStyle/>
              <a:p>
                <a:r>
                  <a:rPr lang="en-US" dirty="0" smtClean="0"/>
                  <a:t>A company is conducting a telephone survey of randomly selected individuals to </a:t>
                </a:r>
                <a:r>
                  <a:rPr lang="en-US" dirty="0"/>
                  <a:t>get their overall impressions of the past decade (2000s). So far, 1504 </a:t>
                </a:r>
                <a:r>
                  <a:rPr lang="en-US" dirty="0" smtClean="0"/>
                  <a:t>people have </a:t>
                </a:r>
                <a:r>
                  <a:rPr lang="en-US" dirty="0"/>
                  <a:t>been surveyed. The frequency distribution shows the results</a:t>
                </a:r>
                <a:r>
                  <a:rPr lang="en-US" dirty="0" smtClean="0"/>
                  <a:t>. What </a:t>
                </a:r>
                <a:r>
                  <a:rPr lang="en-US" dirty="0"/>
                  <a:t>is </a:t>
                </a:r>
                <a:r>
                  <a:rPr lang="en-US" dirty="0" smtClean="0"/>
                  <a:t>the probability </a:t>
                </a:r>
                <a:r>
                  <a:rPr lang="en-US" dirty="0"/>
                  <a:t>that the next person surveyed has a positive overall impression </a:t>
                </a:r>
                <a:r>
                  <a:rPr lang="en-US" dirty="0" smtClean="0"/>
                  <a:t>of the </a:t>
                </a:r>
                <a:r>
                  <a:rPr lang="en-US" dirty="0"/>
                  <a:t>2000s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406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1504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=.27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00623"/>
                <a:ext cx="10515600" cy="4351338"/>
              </a:xfrm>
              <a:blipFill rotWithShape="0">
                <a:blip r:embed="rId2"/>
                <a:stretch>
                  <a:fillRect l="-1043" t="-2381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3143" y="3425781"/>
            <a:ext cx="5031481" cy="343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3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Large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259"/>
            <a:ext cx="10515600" cy="4351338"/>
          </a:xfrm>
        </p:spPr>
        <p:txBody>
          <a:bodyPr/>
          <a:lstStyle/>
          <a:p>
            <a:r>
              <a:rPr lang="en-US" dirty="0"/>
              <a:t>As an experiment is repeated over and over, the empirical probability of </a:t>
            </a:r>
            <a:r>
              <a:rPr lang="en-US" dirty="0" smtClean="0"/>
              <a:t>an event </a:t>
            </a:r>
            <a:r>
              <a:rPr lang="en-US" dirty="0"/>
              <a:t>approaches the theoretical (actual) probability of the event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Think about flipping a coin.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915" y="2305318"/>
            <a:ext cx="5651612" cy="443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4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Classical Probability: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outcomes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event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number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outcomes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the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sample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space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Empirical Probability: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Frequency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event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Total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frequency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Subjective Probability: based on intuition, previous experience, or estimates.</a:t>
                </a:r>
                <a:br>
                  <a:rPr lang="en-US" dirty="0" smtClean="0"/>
                </a:br>
                <a:r>
                  <a:rPr lang="en-US" dirty="0" smtClean="0"/>
                  <a:t>Examples: Doctors estimates on survival or recovery odds. </a:t>
                </a:r>
                <a:br>
                  <a:rPr lang="en-US" dirty="0" smtClean="0"/>
                </a:br>
                <a:r>
                  <a:rPr lang="en-US" dirty="0" smtClean="0"/>
                  <a:t>Business </a:t>
                </a:r>
                <a:r>
                  <a:rPr lang="en-US" dirty="0"/>
                  <a:t>analyst </a:t>
                </a:r>
                <a:r>
                  <a:rPr lang="en-US" dirty="0" smtClean="0"/>
                  <a:t>predicting </a:t>
                </a:r>
                <a:r>
                  <a:rPr lang="en-US" dirty="0"/>
                  <a:t>the </a:t>
                </a:r>
                <a:r>
                  <a:rPr lang="en-US" dirty="0" smtClean="0"/>
                  <a:t>chance of </a:t>
                </a:r>
                <a:r>
                  <a:rPr lang="en-US" dirty="0"/>
                  <a:t>the employees of a certain company going on </a:t>
                </a:r>
                <a:r>
                  <a:rPr lang="en-US" dirty="0" smtClean="0"/>
                  <a:t>strike.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6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Classifying Types of 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Classify each statement as an example of classical probability, empirical probability</a:t>
                </a:r>
                <a:r>
                  <a:rPr lang="en-US" dirty="0"/>
                  <a:t>, or subjective probability. Explain your reasoning.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1. </a:t>
                </a:r>
                <a:r>
                  <a:rPr lang="en-US" dirty="0" smtClean="0"/>
                  <a:t>The </a:t>
                </a:r>
                <a:r>
                  <a:rPr lang="en-US" dirty="0"/>
                  <a:t>probability that you will get the flu this year is 0.1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Subjective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2. </a:t>
                </a:r>
                <a:r>
                  <a:rPr lang="en-US" dirty="0"/>
                  <a:t>The probability that a voter chosen at random will be younger than 35 </a:t>
                </a:r>
                <a:r>
                  <a:rPr lang="en-US" dirty="0" smtClean="0"/>
                  <a:t>years old </a:t>
                </a:r>
                <a:r>
                  <a:rPr lang="en-US" dirty="0"/>
                  <a:t>is 0.3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Empirical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3. </a:t>
                </a:r>
                <a:r>
                  <a:rPr lang="en-US" dirty="0"/>
                  <a:t>The probability of winning a 1000-ticket raffle with one ticket </a:t>
                </a:r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Classical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 rotWithShape="0">
                <a:blip r:embed="rId2"/>
                <a:stretch>
                  <a:fillRect l="-1217" t="-1937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15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Events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9403"/>
                <a:ext cx="10515600" cy="537049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Complement </a:t>
                </a:r>
                <a:r>
                  <a:rPr lang="en-US" b="1" dirty="0"/>
                  <a:t>of event </a:t>
                </a:r>
                <a:r>
                  <a:rPr lang="en-US" b="1" i="1" dirty="0"/>
                  <a:t>E </a:t>
                </a:r>
                <a:r>
                  <a:rPr lang="en-US" dirty="0"/>
                  <a:t>is the set of all outcomes in a sample space </a:t>
                </a:r>
                <a:r>
                  <a:rPr lang="en-US" dirty="0" smtClean="0"/>
                  <a:t>that are </a:t>
                </a:r>
                <a:r>
                  <a:rPr lang="en-US" dirty="0"/>
                  <a:t>not included in event </a:t>
                </a:r>
                <a:r>
                  <a:rPr lang="en-US" i="1" dirty="0"/>
                  <a:t>E</a:t>
                </a:r>
                <a:r>
                  <a:rPr lang="en-US" dirty="0" smtClean="0"/>
                  <a:t>. The </a:t>
                </a:r>
                <a:r>
                  <a:rPr lang="en-US" dirty="0"/>
                  <a:t>complement of event </a:t>
                </a:r>
                <a:r>
                  <a:rPr lang="en-US" i="1" dirty="0"/>
                  <a:t>E </a:t>
                </a:r>
                <a:r>
                  <a:rPr lang="en-US" dirty="0"/>
                  <a:t>is denoted by </a:t>
                </a:r>
                <a:r>
                  <a:rPr lang="en-US" dirty="0" smtClean="0"/>
                  <a:t>and is </a:t>
                </a:r>
                <a:r>
                  <a:rPr lang="en-US" dirty="0"/>
                  <a:t>read as “</a:t>
                </a:r>
                <a:r>
                  <a:rPr lang="en-US" i="1" dirty="0"/>
                  <a:t>E </a:t>
                </a:r>
                <a:r>
                  <a:rPr lang="en-US" dirty="0"/>
                  <a:t>prime</a:t>
                </a:r>
                <a:r>
                  <a:rPr lang="en-US" dirty="0" smtClean="0"/>
                  <a:t>.”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What is the probability of rolling a 6 sided die and getting a number greater than 4?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=.333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What is the probability of not rolling a number greater than 4? What is the complement of rolling a number greater than 4?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1−.333=.667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9403"/>
                <a:ext cx="10515600" cy="5370490"/>
              </a:xfrm>
              <a:blipFill rotWithShape="0">
                <a:blip r:embed="rId2"/>
                <a:stretch>
                  <a:fillRect l="-1217" t="-1930" b="-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850" y="3132986"/>
            <a:ext cx="8474299" cy="410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25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138 #1 – 20, 22, 24, 26, 29 – 34, 44 – 46, 55, 56,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3.1: Basic Concepts of Probability and Counting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5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to know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13645"/>
                <a:ext cx="10515600" cy="5743977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Probability </a:t>
                </a:r>
                <a:r>
                  <a:rPr lang="en-US" b="1" dirty="0"/>
                  <a:t>experiment </a:t>
                </a:r>
                <a:r>
                  <a:rPr lang="en-US" dirty="0"/>
                  <a:t>is an action, or trial, through which specific </a:t>
                </a:r>
                <a:r>
                  <a:rPr lang="en-US" dirty="0" smtClean="0"/>
                  <a:t>results (counts</a:t>
                </a:r>
                <a:r>
                  <a:rPr lang="en-US" dirty="0"/>
                  <a:t>, measurements, or responses) are obtained</a:t>
                </a:r>
                <a:r>
                  <a:rPr lang="en-US" dirty="0" smtClean="0"/>
                  <a:t>.</a:t>
                </a:r>
              </a:p>
              <a:p>
                <a:r>
                  <a:rPr lang="en-US" b="1" dirty="0" smtClean="0"/>
                  <a:t>Outcome </a:t>
                </a:r>
                <a:r>
                  <a:rPr lang="en-US" dirty="0" smtClean="0"/>
                  <a:t>is the </a:t>
                </a:r>
                <a:r>
                  <a:rPr lang="en-US" dirty="0"/>
                  <a:t>result of a single </a:t>
                </a:r>
                <a:r>
                  <a:rPr lang="en-US" dirty="0" smtClean="0"/>
                  <a:t>trial in </a:t>
                </a:r>
                <a:r>
                  <a:rPr lang="en-US" dirty="0"/>
                  <a:t>a probability </a:t>
                </a:r>
                <a:r>
                  <a:rPr lang="en-US" dirty="0" smtClean="0"/>
                  <a:t>experiment.</a:t>
                </a:r>
              </a:p>
              <a:p>
                <a:r>
                  <a:rPr lang="en-US" b="1" dirty="0" smtClean="0"/>
                  <a:t>Sample space </a:t>
                </a:r>
                <a:r>
                  <a:rPr lang="en-US" dirty="0" smtClean="0"/>
                  <a:t>is the </a:t>
                </a:r>
                <a:r>
                  <a:rPr lang="en-US" dirty="0"/>
                  <a:t>set of all possible outcomes </a:t>
                </a:r>
                <a:r>
                  <a:rPr lang="en-US" dirty="0" smtClean="0"/>
                  <a:t>of a </a:t>
                </a:r>
                <a:r>
                  <a:rPr lang="en-US" dirty="0"/>
                  <a:t>probability </a:t>
                </a:r>
                <a:r>
                  <a:rPr lang="en-US" dirty="0" smtClean="0"/>
                  <a:t>experiment.</a:t>
                </a:r>
              </a:p>
              <a:p>
                <a:r>
                  <a:rPr lang="en-US" b="1" dirty="0" smtClean="0"/>
                  <a:t>Event </a:t>
                </a:r>
                <a:r>
                  <a:rPr lang="en-US" dirty="0"/>
                  <a:t>is a subset of </a:t>
                </a:r>
                <a:r>
                  <a:rPr lang="en-US" dirty="0" smtClean="0"/>
                  <a:t>the sample </a:t>
                </a:r>
                <a:r>
                  <a:rPr lang="en-US" dirty="0"/>
                  <a:t>space. It may consist of one or more </a:t>
                </a:r>
                <a:r>
                  <a:rPr lang="en-US" dirty="0" smtClean="0"/>
                  <a:t>outcomes</a:t>
                </a:r>
              </a:p>
              <a:p>
                <a:r>
                  <a:rPr lang="en-US" b="1" dirty="0" smtClean="0"/>
                  <a:t>Simple event </a:t>
                </a:r>
                <a:r>
                  <a:rPr lang="en-US" dirty="0" smtClean="0"/>
                  <a:t>is an </a:t>
                </a:r>
                <a:r>
                  <a:rPr lang="en-US" dirty="0"/>
                  <a:t>event that consists of a single </a:t>
                </a:r>
                <a:r>
                  <a:rPr lang="en-US" dirty="0" smtClean="0"/>
                  <a:t>outcome.</a:t>
                </a:r>
              </a:p>
              <a:p>
                <a:r>
                  <a:rPr lang="en-US" b="1" dirty="0" smtClean="0"/>
                  <a:t>Range of Probabilities:</a:t>
                </a:r>
                <a:r>
                  <a:rPr lang="en-US" dirty="0" smtClean="0"/>
                  <a:t> </a:t>
                </a:r>
                <a:r>
                  <a:rPr lang="en-US" dirty="0"/>
                  <a:t>The probability of an event </a:t>
                </a:r>
                <a:r>
                  <a:rPr lang="en-US" i="1" dirty="0"/>
                  <a:t>E </a:t>
                </a:r>
                <a:r>
                  <a:rPr lang="en-US" dirty="0"/>
                  <a:t>is between 0 and 1, inclusive</a:t>
                </a:r>
                <a:r>
                  <a:rPr lang="en-US" dirty="0" smtClean="0"/>
                  <a:t>. That </a:t>
                </a:r>
                <a:r>
                  <a:rPr lang="en-US" dirty="0"/>
                  <a:t>is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)≤1</m:t>
                    </m:r>
                  </m:oMath>
                </a14:m>
                <a:r>
                  <a:rPr lang="en-US" b="1" dirty="0" smtClean="0"/>
                  <a:t>. See pg. 135 for usual/likely percentages</a:t>
                </a:r>
              </a:p>
              <a:p>
                <a:r>
                  <a:rPr lang="en-US" dirty="0" smtClean="0"/>
                  <a:t>What does it meant to have a probability of 0? What about 1?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13645"/>
                <a:ext cx="10515600" cy="5743977"/>
              </a:xfrm>
              <a:blipFill rotWithShape="0">
                <a:blip r:embed="rId2"/>
                <a:stretch>
                  <a:fillRect l="-1043" t="-1697" r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93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the Sample Space of a Probability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0515600" cy="4351338"/>
          </a:xfrm>
        </p:spPr>
        <p:txBody>
          <a:bodyPr/>
          <a:lstStyle/>
          <a:p>
            <a:r>
              <a:rPr lang="en-US" dirty="0"/>
              <a:t>A probability experiment consists of tossing a coin and then rolling a </a:t>
            </a:r>
            <a:r>
              <a:rPr lang="en-US" dirty="0" smtClean="0"/>
              <a:t>six-sided die</a:t>
            </a:r>
            <a:r>
              <a:rPr lang="en-US" dirty="0"/>
              <a:t>. Determine the number of outcomes and identify the sample space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many different outcomes are there?</a:t>
            </a:r>
          </a:p>
          <a:p>
            <a:r>
              <a:rPr lang="en-US" dirty="0" smtClean="0"/>
              <a:t>We could create a tree diagram to help visualize this.</a:t>
            </a:r>
          </a:p>
          <a:p>
            <a:r>
              <a:rPr lang="de-DE" dirty="0" smtClean="0"/>
              <a:t>The sample space would be:</a:t>
            </a:r>
            <a:br>
              <a:rPr lang="de-DE" dirty="0" smtClean="0"/>
            </a:br>
            <a:r>
              <a:rPr lang="de-DE" dirty="0" smtClean="0"/>
              <a:t>{</a:t>
            </a:r>
            <a:r>
              <a:rPr lang="de-DE" dirty="0"/>
              <a:t>H1, H2, H3, H4, H5, H6, T1, T2, T3, T4, T5, T6}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107" y="4001294"/>
            <a:ext cx="5185893" cy="27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7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Identifying Simple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Determine the number of outcomes in each event. Then decide whether </a:t>
            </a:r>
            <a:r>
              <a:rPr lang="en-US" dirty="0" smtClean="0"/>
              <a:t>each event </a:t>
            </a:r>
            <a:r>
              <a:rPr lang="en-US" dirty="0"/>
              <a:t>is simple or not. Explain your reasoning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r>
              <a:rPr lang="en-US" dirty="0" smtClean="0"/>
              <a:t>You </a:t>
            </a:r>
            <a:r>
              <a:rPr lang="en-US" dirty="0"/>
              <a:t>roll a six-sided die. Event </a:t>
            </a:r>
            <a:r>
              <a:rPr lang="en-US" i="1" dirty="0"/>
              <a:t>B </a:t>
            </a:r>
            <a:r>
              <a:rPr lang="en-US" dirty="0"/>
              <a:t>is rolling at least a </a:t>
            </a:r>
            <a:r>
              <a:rPr lang="en-US" dirty="0" smtClean="0"/>
              <a:t>4.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 smtClean="0"/>
              <a:t>Answer: You could roll a 4, 5, or 6, so there are three outcomes, so it is not a simple event.</a:t>
            </a:r>
          </a:p>
          <a:p>
            <a:pPr marL="514350" indent="-514350">
              <a:buAutoNum type="arabicParenR"/>
            </a:pPr>
            <a:r>
              <a:rPr lang="en-US" dirty="0" smtClean="0"/>
              <a:t>Event </a:t>
            </a:r>
            <a:r>
              <a:rPr lang="en-US" i="1" dirty="0"/>
              <a:t>C</a:t>
            </a:r>
            <a:r>
              <a:rPr lang="en-US" dirty="0"/>
              <a:t>:The student’s age is between 18 and 23, </a:t>
            </a:r>
            <a:r>
              <a:rPr lang="en-US" dirty="0" smtClean="0"/>
              <a:t>inclusive.</a:t>
            </a:r>
          </a:p>
          <a:p>
            <a:pPr marL="457200" lvl="1" indent="0">
              <a:buNone/>
            </a:pPr>
            <a:r>
              <a:rPr lang="en-US" sz="2800" dirty="0" smtClean="0"/>
              <a:t>Answer: Age could be 18, 19, 20, 21, 22, or 23, so it is not a simple event.</a:t>
            </a:r>
          </a:p>
          <a:p>
            <a:pPr marL="514350" indent="-514350">
              <a:buAutoNum type="arabicParenR"/>
            </a:pPr>
            <a:r>
              <a:rPr lang="en-US" dirty="0" smtClean="0"/>
              <a:t>Event </a:t>
            </a:r>
            <a:r>
              <a:rPr lang="en-US" i="1" dirty="0"/>
              <a:t>D</a:t>
            </a:r>
            <a:r>
              <a:rPr lang="en-US" dirty="0"/>
              <a:t>:The student’s age is 20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sz="2800" dirty="0" smtClean="0"/>
              <a:t>Answer: Age could only be 20, so it is a simple event.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463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The Fundamental Counting Principle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7888"/>
                <a:ext cx="10515600" cy="534473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If one event can occur in </a:t>
                </a:r>
                <a:r>
                  <a:rPr lang="en-US" i="1" dirty="0"/>
                  <a:t>m </a:t>
                </a:r>
                <a:r>
                  <a:rPr lang="en-US" dirty="0"/>
                  <a:t>ways and a second event can occur in </a:t>
                </a:r>
                <a:r>
                  <a:rPr lang="en-US" i="1" dirty="0"/>
                  <a:t>n </a:t>
                </a:r>
                <a:r>
                  <a:rPr lang="en-US" dirty="0" smtClean="0"/>
                  <a:t>ways, the </a:t>
                </a:r>
                <a:r>
                  <a:rPr lang="en-US" dirty="0"/>
                  <a:t>number of ways the two events can occur in sequence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. This rule can </a:t>
                </a:r>
                <a:r>
                  <a:rPr lang="en-US" dirty="0"/>
                  <a:t>be extended to any number of events occurring in </a:t>
                </a:r>
                <a:r>
                  <a:rPr lang="en-US" dirty="0" smtClean="0"/>
                  <a:t>sequence.</a:t>
                </a:r>
              </a:p>
              <a:p>
                <a:r>
                  <a:rPr lang="en-US" dirty="0" smtClean="0"/>
                  <a:t>Example: </a:t>
                </a:r>
                <a:r>
                  <a:rPr lang="en-US" dirty="0"/>
                  <a:t>You are purchasing a new car</a:t>
                </a:r>
                <a:r>
                  <a:rPr lang="en-US" dirty="0" smtClean="0"/>
                  <a:t>. The </a:t>
                </a:r>
                <a:r>
                  <a:rPr lang="en-US" dirty="0"/>
                  <a:t>possible manufacturers, car sizes, and </a:t>
                </a:r>
                <a:r>
                  <a:rPr lang="en-US" dirty="0" smtClean="0"/>
                  <a:t>colors are </a:t>
                </a:r>
                <a:r>
                  <a:rPr lang="en-US" dirty="0"/>
                  <a:t>listed.</a:t>
                </a:r>
              </a:p>
              <a:p>
                <a:pPr marL="0" indent="0">
                  <a:buNone/>
                </a:pPr>
                <a:r>
                  <a:rPr lang="en-US" dirty="0"/>
                  <a:t>Manufacturer: Ford, GM, Honda</a:t>
                </a:r>
              </a:p>
              <a:p>
                <a:pPr marL="0" indent="0">
                  <a:buNone/>
                </a:pPr>
                <a:r>
                  <a:rPr lang="en-US" dirty="0"/>
                  <a:t>Car size: compact, midsize</a:t>
                </a:r>
              </a:p>
              <a:p>
                <a:pPr marL="0" indent="0">
                  <a:buNone/>
                </a:pPr>
                <a:r>
                  <a:rPr lang="en-US" dirty="0"/>
                  <a:t>Color: white (W), red (R), black (B), green (G)</a:t>
                </a:r>
              </a:p>
              <a:p>
                <a:r>
                  <a:rPr lang="en-US" dirty="0"/>
                  <a:t>How many different ways can you select one manufacturer, one car size, </a:t>
                </a:r>
                <a:r>
                  <a:rPr lang="en-US" dirty="0" smtClean="0"/>
                  <a:t>and one </a:t>
                </a:r>
                <a:r>
                  <a:rPr lang="en-US" dirty="0"/>
                  <a:t>color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∙2∙4=24</m:t>
                    </m:r>
                  </m:oMath>
                </a14:m>
                <a:r>
                  <a:rPr lang="en-US" dirty="0" smtClean="0"/>
                  <a:t> possible different outcomes.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7888"/>
                <a:ext cx="10515600" cy="5344732"/>
              </a:xfrm>
              <a:blipFill rotWithShape="0">
                <a:blip r:embed="rId2"/>
                <a:stretch>
                  <a:fillRect l="-1217" t="-2509" r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77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Fundamental Counting Principle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93578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The access code for a car’s security system consists of four digits. Each digit can be </a:t>
                </a:r>
                <a:r>
                  <a:rPr lang="en-US" dirty="0"/>
                  <a:t>any number from 0 through 9</a:t>
                </a:r>
                <a:r>
                  <a:rPr lang="en-US" dirty="0" smtClean="0"/>
                  <a:t>. (hint: create a small picture)</a:t>
                </a:r>
              </a:p>
              <a:p>
                <a:r>
                  <a:rPr lang="en-US" dirty="0"/>
                  <a:t>How many access codes are possible if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1. </a:t>
                </a:r>
                <a:r>
                  <a:rPr lang="en-US" dirty="0" smtClean="0"/>
                  <a:t>each </a:t>
                </a:r>
                <a:r>
                  <a:rPr lang="en-US" dirty="0"/>
                  <a:t>digit can be used only once and not repeated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∙9∙8∙7=5040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2</a:t>
                </a:r>
                <a:r>
                  <a:rPr lang="en-US" b="1" dirty="0"/>
                  <a:t>. </a:t>
                </a:r>
                <a:r>
                  <a:rPr lang="en-US" dirty="0"/>
                  <a:t>each digit can be repeated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∙10∙10∙10=10000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3. </a:t>
                </a:r>
                <a:r>
                  <a:rPr lang="en-US" dirty="0"/>
                  <a:t>each digit can be repeated but the first digit cannot be 0 or 1</a:t>
                </a:r>
                <a:r>
                  <a:rPr lang="en-US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∙10∙10∙10=8000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935783"/>
              </a:xfrm>
              <a:blipFill rotWithShape="0">
                <a:blip r:embed="rId2"/>
                <a:stretch>
                  <a:fillRect l="-1217" t="-1975" r="-1855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9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Fundamental Counting Principle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Your debit card pin number is four digits long and each number can contain any digit from 0 to 9. What is the probability of getting your pin number when randomly generating a four digit number?</a:t>
                </a:r>
              </a:p>
              <a:p>
                <a:r>
                  <a:rPr lang="en-US" dirty="0" smtClean="0"/>
                  <a:t>How many outcomes are in the event?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1</a:t>
                </a:r>
              </a:p>
              <a:p>
                <a:r>
                  <a:rPr lang="en-US" dirty="0" smtClean="0"/>
                  <a:t>How many outcomes are in the sample space?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∙10∙10∙10=10000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What is the probability?</a:t>
                </a:r>
              </a:p>
              <a:p>
                <a:pPr marL="0" indent="0">
                  <a:buNone/>
                </a:pPr>
                <a:r>
                  <a:rPr lang="en-US" dirty="0" smtClean="0"/>
                  <a:t>Answer: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=.0001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413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Classical </a:t>
            </a:r>
            <a:r>
              <a:rPr lang="en-US" dirty="0" smtClean="0"/>
              <a:t>(or </a:t>
            </a:r>
            <a:r>
              <a:rPr lang="en-US" b="1" dirty="0" smtClean="0"/>
              <a:t>theoretical</a:t>
            </a:r>
            <a:r>
              <a:rPr lang="en-US" dirty="0" smtClean="0"/>
              <a:t>) </a:t>
            </a:r>
            <a:r>
              <a:rPr lang="en-US" b="1" dirty="0" smtClean="0"/>
              <a:t>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Used when </a:t>
                </a:r>
                <a:r>
                  <a:rPr lang="en-US" dirty="0"/>
                  <a:t>each outcome in a </a:t>
                </a:r>
                <a:r>
                  <a:rPr lang="en-US" dirty="0" smtClean="0"/>
                  <a:t>sample space </a:t>
                </a:r>
                <a:r>
                  <a:rPr lang="en-US" dirty="0"/>
                  <a:t>is equally likely to occur. The classical probability for an event </a:t>
                </a:r>
                <a:r>
                  <a:rPr lang="en-US" i="1" dirty="0"/>
                  <a:t>E </a:t>
                </a:r>
                <a:r>
                  <a:rPr lang="en-US" dirty="0" smtClean="0"/>
                  <a:t>is given by</a:t>
                </a:r>
                <a:br>
                  <a:rPr lang="en-US" dirty="0" smtClean="0"/>
                </a:b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outcomes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an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event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number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outcomes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the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sample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space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7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2967</TotalTime>
  <Words>1040</Words>
  <Application>Microsoft Office PowerPoint</Application>
  <PresentationFormat>Widescreen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Module 3: Probability Rules</vt:lpstr>
      <vt:lpstr>3.1: Basic Concepts of Probability and Counting</vt:lpstr>
      <vt:lpstr>Definitions to know</vt:lpstr>
      <vt:lpstr>Identifying the Sample Space of a Probability Experiment</vt:lpstr>
      <vt:lpstr>Identifying Simple Events</vt:lpstr>
      <vt:lpstr>The Fundamental Counting Principle</vt:lpstr>
      <vt:lpstr>Using the Fundamental Counting Principle</vt:lpstr>
      <vt:lpstr>Using the Fundamental Counting Principle</vt:lpstr>
      <vt:lpstr>Classical (or theoretical) probability</vt:lpstr>
      <vt:lpstr>Finding Classical Probabilities</vt:lpstr>
      <vt:lpstr>Empirical (or statistical) probability</vt:lpstr>
      <vt:lpstr>Finding Empirical Probabilities</vt:lpstr>
      <vt:lpstr>Law of Large Numbers</vt:lpstr>
      <vt:lpstr>Types of probability</vt:lpstr>
      <vt:lpstr>Classifying Types of Probability</vt:lpstr>
      <vt:lpstr>Complementary Events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3.1: Basic Concepts of Probability and Counting</dc:title>
  <dc:creator>Cress, Aaron</dc:creator>
  <cp:lastModifiedBy>Bakker, John D.</cp:lastModifiedBy>
  <cp:revision>11</cp:revision>
  <dcterms:created xsi:type="dcterms:W3CDTF">2015-10-21T02:00:20Z</dcterms:created>
  <dcterms:modified xsi:type="dcterms:W3CDTF">2019-10-14T12:19:49Z</dcterms:modified>
</cp:coreProperties>
</file>