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8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7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5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1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0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8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1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0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3B16-2D40-4C3C-883A-36ECD0CA6BE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55B61-ADED-4DE8-BE58-F4D85C4C2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6212"/>
            <a:ext cx="9144000" cy="998583"/>
          </a:xfrm>
        </p:spPr>
        <p:txBody>
          <a:bodyPr/>
          <a:lstStyle/>
          <a:p>
            <a:r>
              <a:rPr lang="en-US" dirty="0" smtClean="0"/>
              <a:t>3.3: The Addition Rule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Make sure you have a calculator when you sit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1" y="164250"/>
                <a:ext cx="11848563" cy="66937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Answers: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Mutually Exclusive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=.851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2) Not Mutually Exclusive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𝑛𝑒𝑔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𝑛𝑒𝑔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=.249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64250"/>
                <a:ext cx="11848563" cy="6693750"/>
              </a:xfrm>
              <a:blipFill rotWithShape="0">
                <a:blip r:embed="rId2"/>
                <a:stretch>
                  <a:fillRect l="-1080" t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820" y="0"/>
            <a:ext cx="7388180" cy="315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87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161 # 1 – 7, 9 – 17 odd, 23,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Mutually Exclusive (A.K.A. </a:t>
            </a:r>
            <a:r>
              <a:rPr lang="en-US" smtClean="0"/>
              <a:t>Disjoint)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Mutually exclusive: </a:t>
            </a:r>
            <a:r>
              <a:rPr lang="en-US" dirty="0"/>
              <a:t>if </a:t>
            </a:r>
            <a:r>
              <a:rPr lang="en-US" dirty="0" smtClean="0"/>
              <a:t>event </a:t>
            </a:r>
            <a:r>
              <a:rPr lang="en-US" i="1" dirty="0" smtClean="0"/>
              <a:t>A </a:t>
            </a:r>
            <a:r>
              <a:rPr lang="en-US" dirty="0"/>
              <a:t>and </a:t>
            </a:r>
            <a:r>
              <a:rPr lang="en-US" dirty="0" smtClean="0"/>
              <a:t>event </a:t>
            </a:r>
            <a:r>
              <a:rPr lang="en-US" i="1" dirty="0" smtClean="0"/>
              <a:t>B </a:t>
            </a:r>
            <a:r>
              <a:rPr lang="en-US" dirty="0"/>
              <a:t>cannot occur at </a:t>
            </a:r>
            <a:r>
              <a:rPr lang="en-US" dirty="0" smtClean="0"/>
              <a:t>the same </a:t>
            </a:r>
            <a:r>
              <a:rPr lang="en-US" dirty="0"/>
              <a:t>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89928"/>
            <a:ext cx="10472135" cy="401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Mutually Exclusive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7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Decide if the events are mutually exclusive. Explain your reasoning.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Event </a:t>
            </a:r>
            <a:r>
              <a:rPr lang="en-US" i="1" dirty="0"/>
              <a:t>A</a:t>
            </a:r>
            <a:r>
              <a:rPr lang="en-US" dirty="0"/>
              <a:t>: Roll a 3 on a </a:t>
            </a:r>
            <a:r>
              <a:rPr lang="en-US" dirty="0" smtClean="0"/>
              <a:t>die.</a:t>
            </a:r>
            <a:br>
              <a:rPr lang="en-US" dirty="0" smtClean="0"/>
            </a:br>
            <a:r>
              <a:rPr lang="en-US" dirty="0" smtClean="0"/>
              <a:t>Event </a:t>
            </a:r>
            <a:r>
              <a:rPr lang="en-US" i="1" dirty="0"/>
              <a:t>B</a:t>
            </a:r>
            <a:r>
              <a:rPr lang="en-US" dirty="0"/>
              <a:t>: Roll a 4 on a </a:t>
            </a:r>
            <a:r>
              <a:rPr lang="en-US" dirty="0" smtClean="0"/>
              <a:t>die.</a:t>
            </a:r>
          </a:p>
          <a:p>
            <a:pPr marL="457200" lvl="1" indent="0">
              <a:buNone/>
            </a:pPr>
            <a:r>
              <a:rPr lang="en-US" sz="2800" dirty="0" smtClean="0"/>
              <a:t>Answer: Mutually Exclusive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Event </a:t>
            </a:r>
            <a:r>
              <a:rPr lang="en-US" i="1" dirty="0"/>
              <a:t>A</a:t>
            </a:r>
            <a:r>
              <a:rPr lang="en-US" dirty="0"/>
              <a:t>: Randomly select a male </a:t>
            </a:r>
            <a:r>
              <a:rPr lang="en-US" dirty="0" smtClean="0"/>
              <a:t>student.</a:t>
            </a:r>
            <a:br>
              <a:rPr lang="en-US" dirty="0" smtClean="0"/>
            </a:br>
            <a:r>
              <a:rPr lang="en-US" dirty="0" smtClean="0"/>
              <a:t>Event </a:t>
            </a:r>
            <a:r>
              <a:rPr lang="en-US" i="1" dirty="0"/>
              <a:t>B</a:t>
            </a:r>
            <a:r>
              <a:rPr lang="en-US" dirty="0"/>
              <a:t>: Randomly select a nursing </a:t>
            </a:r>
            <a:r>
              <a:rPr lang="en-US" dirty="0" smtClean="0"/>
              <a:t>major.</a:t>
            </a:r>
          </a:p>
          <a:p>
            <a:pPr marL="457200" lvl="1" indent="0">
              <a:buNone/>
            </a:pPr>
            <a:r>
              <a:rPr lang="en-US" sz="2800" dirty="0" smtClean="0"/>
              <a:t>Answer: Not Mutually Exclusive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Event </a:t>
            </a:r>
            <a:r>
              <a:rPr lang="en-US" i="1" dirty="0"/>
              <a:t>A</a:t>
            </a:r>
            <a:r>
              <a:rPr lang="en-US" dirty="0"/>
              <a:t>: Randomly select a blood donor with type O </a:t>
            </a:r>
            <a:r>
              <a:rPr lang="en-US" dirty="0" smtClean="0"/>
              <a:t>blood.</a:t>
            </a:r>
            <a:br>
              <a:rPr lang="en-US" dirty="0" smtClean="0"/>
            </a:br>
            <a:r>
              <a:rPr lang="en-US" dirty="0" smtClean="0"/>
              <a:t>Event </a:t>
            </a:r>
            <a:r>
              <a:rPr lang="en-US" i="1" dirty="0" smtClean="0"/>
              <a:t>B</a:t>
            </a:r>
            <a:r>
              <a:rPr lang="en-US" dirty="0" smtClean="0"/>
              <a:t>: Randomly select a female blood donor.</a:t>
            </a:r>
          </a:p>
          <a:p>
            <a:pPr marL="457200" lvl="1" indent="0">
              <a:buNone/>
            </a:pPr>
            <a:r>
              <a:rPr lang="en-US" sz="2800" dirty="0" smtClean="0"/>
              <a:t>Answer: Not Mutually Exclusive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688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probability that events </a:t>
                </a:r>
                <a:r>
                  <a:rPr lang="en-US" i="1" dirty="0"/>
                  <a:t>A </a:t>
                </a:r>
                <a:r>
                  <a:rPr lang="en-US" dirty="0"/>
                  <a:t>or </a:t>
                </a:r>
                <a:r>
                  <a:rPr lang="en-US" i="1" dirty="0"/>
                  <a:t>B </a:t>
                </a:r>
                <a:r>
                  <a:rPr lang="en-US" dirty="0"/>
                  <a:t>will occur,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i="1" dirty="0" smtClean="0"/>
                  <a:t>, </a:t>
                </a:r>
                <a:r>
                  <a:rPr lang="en-US" dirty="0" smtClean="0"/>
                  <a:t>is given by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Not Mutually Exclusive: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Mutually Exclusive: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If events are mutually exclusive, the addition rule can be extended to any number of events.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2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Addition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You </a:t>
                </a:r>
                <a:r>
                  <a:rPr lang="en-US" dirty="0"/>
                  <a:t>select a card from a standard deck. Find the probability that the card </a:t>
                </a:r>
                <a:r>
                  <a:rPr lang="en-US" dirty="0" smtClean="0"/>
                  <a:t>is a </a:t>
                </a:r>
                <a:r>
                  <a:rPr lang="en-US" dirty="0"/>
                  <a:t>4 or an </a:t>
                </a:r>
                <a:r>
                  <a:rPr lang="en-US" dirty="0" smtClean="0"/>
                  <a:t>ace.</a:t>
                </a:r>
              </a:p>
              <a:p>
                <a:pPr marL="457200" lvl="1" indent="0">
                  <a:buNone/>
                </a:pPr>
                <a:r>
                  <a:rPr lang="en-US" sz="2800" i="1" dirty="0" smtClean="0"/>
                  <a:t>Be sure to check if they are mutually exclusive first.</a:t>
                </a:r>
                <a:endParaRPr lang="en-US" sz="2800" dirty="0" smtClean="0"/>
              </a:p>
              <a:p>
                <a:pPr marL="457200" lvl="1" indent="0">
                  <a:buNone/>
                </a:pPr>
                <a:r>
                  <a:rPr lang="en-US" sz="2800" dirty="0" smtClean="0"/>
                  <a:t>Answer: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𝐴𝑐𝑒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𝐴𝑐𝑒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.154</m:t>
                    </m:r>
                  </m:oMath>
                </a14:m>
                <a:endParaRPr lang="en-US" sz="2800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You roll a die. Find the probability of rolling a number less than 3 or rolling an odd number.</a:t>
                </a:r>
              </a:p>
              <a:p>
                <a:pPr marL="457200" lvl="1" indent="0">
                  <a:buNone/>
                </a:pPr>
                <a:r>
                  <a:rPr lang="en-US" sz="2800" i="1" dirty="0" smtClean="0"/>
                  <a:t>Be sure to check if they are mutually exclusive first.</a:t>
                </a:r>
                <a:endParaRPr lang="en-US" sz="2800" dirty="0" smtClean="0"/>
              </a:p>
              <a:p>
                <a:pPr marL="457200" lvl="1" indent="0">
                  <a:buNone/>
                </a:pPr>
                <a:r>
                  <a:rPr lang="en-US" sz="2800" dirty="0" smtClean="0"/>
                  <a:t>A Venn Diagram can help visualize.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129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Addition Rule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4252" y="1973206"/>
            <a:ext cx="5737748" cy="46658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1517035"/>
                <a:ext cx="12659932" cy="3219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𝑙𝑒𝑠𝑠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𝑡h𝑎𝑛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𝑙𝑒𝑠𝑠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𝑡h𝑎𝑛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𝑙𝑒𝑠𝑠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𝑡h𝑎𝑛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e>
                    </m:d>
                  </m:oMath>
                </a14:m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𝑙𝑒𝑠𝑠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𝑡h𝑎𝑛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=.333</m:t>
                    </m:r>
                  </m:oMath>
                </a14:m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=.5</m:t>
                    </m:r>
                  </m:oMath>
                </a14:m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𝑙𝑒𝑠𝑠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𝑡h𝑎𝑛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=.167</m:t>
                    </m:r>
                  </m:oMath>
                </a14:m>
                <a:endParaRPr lang="en-US" sz="2800" b="0" i="0" dirty="0" smtClean="0">
                  <a:latin typeface="Cambria Math" panose="02040503050406030204" pitchFamily="18" charset="0"/>
                </a:endParaRPr>
              </a:p>
              <a:p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𝑙𝑒𝑠𝑠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𝑡h𝑎𝑛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=.333+.5−.167</m:t>
                    </m:r>
                  </m:oMath>
                </a14:m>
                <a:endParaRPr lang="en-US" sz="2800" dirty="0" smtClean="0"/>
              </a:p>
              <a:p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𝑙𝑒𝑠𝑠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𝑡h𝑎𝑛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3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=.667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17035"/>
                <a:ext cx="12659932" cy="32199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0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on your own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/>
                  <a:t>A </a:t>
                </a:r>
                <a:r>
                  <a:rPr lang="en-US" dirty="0"/>
                  <a:t>die is rolled. Find the probability of rolling a 6 or an odd number</a:t>
                </a:r>
                <a:r>
                  <a:rPr lang="en-US" dirty="0" smtClean="0"/>
                  <a:t>.</a:t>
                </a:r>
              </a:p>
              <a:p>
                <a:pPr marL="457200" lvl="1" indent="0">
                  <a:buNone/>
                </a:pPr>
                <a:r>
                  <a:rPr lang="en-US" sz="2800" dirty="0" smtClean="0"/>
                  <a:t>Answer: Mutually Exclusive,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𝑜𝑑𝑑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=.667</m:t>
                    </m:r>
                  </m:oMath>
                </a14:m>
                <a:endParaRPr lang="en-US" sz="2800" b="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A </a:t>
                </a:r>
                <a:r>
                  <a:rPr lang="en-US" dirty="0"/>
                  <a:t>card is selected from a standard deck. Find the probability that the </a:t>
                </a:r>
                <a:r>
                  <a:rPr lang="en-US" dirty="0" smtClean="0"/>
                  <a:t>card is </a:t>
                </a:r>
                <a:r>
                  <a:rPr lang="en-US" dirty="0"/>
                  <a:t>a face card or a heart</a:t>
                </a:r>
                <a:r>
                  <a:rPr lang="en-US" dirty="0" smtClean="0"/>
                  <a:t>.</a:t>
                </a:r>
              </a:p>
              <a:p>
                <a:pPr marL="457200" lvl="1" indent="0">
                  <a:buNone/>
                </a:pPr>
                <a:r>
                  <a:rPr lang="en-US" sz="2800" dirty="0" smtClean="0"/>
                  <a:t>Answer: Not mutually exclusive,</a:t>
                </a:r>
                <a:br>
                  <a:rPr lang="en-US" sz="2800" dirty="0" smtClean="0"/>
                </a:b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𝑓𝑎𝑐𝑒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h𝑒𝑎𝑟𝑡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=.423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9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15"/>
            <a:ext cx="10515600" cy="1325563"/>
          </a:xfrm>
        </p:spPr>
        <p:txBody>
          <a:bodyPr/>
          <a:lstStyle/>
          <a:p>
            <a:r>
              <a:rPr lang="en-US" dirty="0" smtClean="0"/>
              <a:t>Using the Addition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62740"/>
                <a:ext cx="10515600" cy="5013057"/>
              </a:xfrm>
            </p:spPr>
            <p:txBody>
              <a:bodyPr/>
              <a:lstStyle/>
              <a:p>
                <a:r>
                  <a:rPr lang="en-US" dirty="0" smtClean="0"/>
                  <a:t>The frequency distribution shows volumes of sales (in dollars) and the number of </a:t>
                </a:r>
                <a:r>
                  <a:rPr lang="en-US" dirty="0"/>
                  <a:t>months in which a sales representative reached each sales level during </a:t>
                </a:r>
                <a:r>
                  <a:rPr lang="en-US" dirty="0" smtClean="0"/>
                  <a:t>the past </a:t>
                </a:r>
                <a:r>
                  <a:rPr lang="en-US" dirty="0"/>
                  <a:t>three years. If this sales pattern continues, what is the probability </a:t>
                </a:r>
                <a:r>
                  <a:rPr lang="en-US" dirty="0" smtClean="0"/>
                  <a:t>that the </a:t>
                </a:r>
                <a:r>
                  <a:rPr lang="en-US" dirty="0"/>
                  <a:t>sales representative will sell between $75,000 and $124,999 next month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Next month’s numbers will be either between</a:t>
                </a:r>
                <a:br>
                  <a:rPr lang="en-US" dirty="0" smtClean="0"/>
                </a:br>
                <a:r>
                  <a:rPr lang="en-US" dirty="0" smtClean="0"/>
                  <a:t>75,000 and 99,999 or 100,000 and 124,999</a:t>
                </a:r>
              </a:p>
              <a:p>
                <a:r>
                  <a:rPr lang="en-US" dirty="0" smtClean="0"/>
                  <a:t>Event A will be 75,000 and 99,999 </a:t>
                </a:r>
                <a:br>
                  <a:rPr lang="en-US" dirty="0" smtClean="0"/>
                </a:br>
                <a:r>
                  <a:rPr lang="en-US" dirty="0" smtClean="0"/>
                  <a:t>Event B will be 100,000 and 124,999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=.444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62740"/>
                <a:ext cx="10515600" cy="5013057"/>
              </a:xfrm>
              <a:blipFill rotWithShape="0">
                <a:blip r:embed="rId2"/>
                <a:stretch>
                  <a:fillRect l="-1043" t="-2068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412" y="2809942"/>
            <a:ext cx="3868588" cy="40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2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5940"/>
            <a:ext cx="10515600" cy="1325563"/>
          </a:xfrm>
        </p:spPr>
        <p:txBody>
          <a:bodyPr/>
          <a:lstStyle/>
          <a:p>
            <a:r>
              <a:rPr lang="en-US" dirty="0" smtClean="0"/>
              <a:t>Using the Addition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9391"/>
            <a:ext cx="10515600" cy="4351338"/>
          </a:xfrm>
        </p:spPr>
        <p:txBody>
          <a:bodyPr/>
          <a:lstStyle/>
          <a:p>
            <a:r>
              <a:rPr lang="en-US" dirty="0"/>
              <a:t>A blood bank catalogs the types of blood, including positive or </a:t>
            </a:r>
            <a:r>
              <a:rPr lang="en-US" dirty="0" smtClean="0"/>
              <a:t>negative Rh-factor</a:t>
            </a:r>
            <a:r>
              <a:rPr lang="en-US" dirty="0"/>
              <a:t>, given by donors during the last five days. The number of </a:t>
            </a:r>
            <a:r>
              <a:rPr lang="en-US" dirty="0" smtClean="0"/>
              <a:t>donors who </a:t>
            </a:r>
            <a:r>
              <a:rPr lang="en-US" dirty="0"/>
              <a:t>gave each blood type is shown in the table</a:t>
            </a:r>
            <a:r>
              <a:rPr lang="en-US" dirty="0" smtClean="0"/>
              <a:t>. A </a:t>
            </a:r>
            <a:r>
              <a:rPr lang="en-US" dirty="0"/>
              <a:t>donor is selected at random.</a:t>
            </a:r>
          </a:p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dirty="0"/>
              <a:t>Find the probability that the donor has type O or type A blood.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Find the probability that the donor has type B blood or is Rh-negative.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3820" y="3413235"/>
            <a:ext cx="7388180" cy="315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10479</TotalTime>
  <Words>337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3.3: The Addition Rule</vt:lpstr>
      <vt:lpstr>Mutually Exclusive (A.K.A. Disjoint)</vt:lpstr>
      <vt:lpstr>Determining Mutually Exclusive Events</vt:lpstr>
      <vt:lpstr>Addition Rule</vt:lpstr>
      <vt:lpstr>Using the Addition Rule</vt:lpstr>
      <vt:lpstr>Using the Addition Rule</vt:lpstr>
      <vt:lpstr>Try it on your own</vt:lpstr>
      <vt:lpstr>Using the Addition Rule</vt:lpstr>
      <vt:lpstr>Using the Addition Rule</vt:lpstr>
      <vt:lpstr>PowerPoint Presentation</vt:lpstr>
      <vt:lpstr>PowerPoint Presentation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3.3: The Addition Rule</dc:title>
  <dc:creator>Cress, Aaron</dc:creator>
  <cp:lastModifiedBy>Bakker, John D.</cp:lastModifiedBy>
  <cp:revision>14</cp:revision>
  <dcterms:created xsi:type="dcterms:W3CDTF">2015-11-02T19:28:24Z</dcterms:created>
  <dcterms:modified xsi:type="dcterms:W3CDTF">2019-10-31T17:02:08Z</dcterms:modified>
</cp:coreProperties>
</file>