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172A0-CE02-468D-9F9A-9432FBC23629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C15AB6-D256-47ED-BF81-1B282DCE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9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4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5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8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0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3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0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2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6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5C3C-E84C-4E59-BF41-1847509F88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DB3A-6235-48A5-8704-02D997433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3.4 Additional Topics in Probability and 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the Number of Combinations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state’s department of transportation plans to develop a new section of interstate </a:t>
                </a:r>
                <a:r>
                  <a:rPr lang="en-US" dirty="0"/>
                  <a:t>highway and receives 16 bids for the project. The state plans to </a:t>
                </a:r>
                <a:r>
                  <a:rPr lang="en-US" dirty="0" smtClean="0"/>
                  <a:t>hire four </a:t>
                </a:r>
                <a:r>
                  <a:rPr lang="en-US" dirty="0"/>
                  <a:t>of the bidding companies. How many different combinations of </a:t>
                </a:r>
                <a:r>
                  <a:rPr lang="en-US" dirty="0" smtClean="0"/>
                  <a:t>four companies </a:t>
                </a:r>
                <a:r>
                  <a:rPr lang="en-US" dirty="0"/>
                  <a:t>can be selected from the 16 bidding companies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First, does the order matter?</a:t>
                </a:r>
              </a:p>
              <a:p>
                <a:r>
                  <a:rPr lang="en-US" dirty="0" smtClean="0"/>
                  <a:t>Determine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16−4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!4!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=1820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53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the Number of Combinations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manager of an accounting department wants to form a three-person advisory </a:t>
                </a:r>
                <a:r>
                  <a:rPr lang="en-US" dirty="0"/>
                  <a:t>committee from the 20 employees in the department. In how </a:t>
                </a:r>
                <a:r>
                  <a:rPr lang="en-US" dirty="0" smtClean="0"/>
                  <a:t>many ways </a:t>
                </a:r>
                <a:r>
                  <a:rPr lang="en-US" dirty="0"/>
                  <a:t>can the manager form this committee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First, does the order matter?</a:t>
                </a:r>
              </a:p>
              <a:p>
                <a:r>
                  <a:rPr lang="en-US" dirty="0" smtClean="0"/>
                  <a:t>Determine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20−3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!3!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=1140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8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5162"/>
                <a:ext cx="10515600" cy="549283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 student advisory board consists of 17 members. Three </a:t>
                </a:r>
                <a:r>
                  <a:rPr lang="en-US" dirty="0"/>
                  <a:t>members serve as </a:t>
                </a:r>
                <a:r>
                  <a:rPr lang="en-US" dirty="0" smtClean="0"/>
                  <a:t>the board’s </a:t>
                </a:r>
                <a:r>
                  <a:rPr lang="en-US" dirty="0"/>
                  <a:t>chair, secretary, </a:t>
                </a:r>
                <a:r>
                  <a:rPr lang="en-US" dirty="0" smtClean="0"/>
                  <a:t>and </a:t>
                </a:r>
                <a:r>
                  <a:rPr lang="en-US" dirty="0"/>
                  <a:t>webmaster. Each member is equally likely to </a:t>
                </a:r>
                <a:r>
                  <a:rPr lang="en-US" dirty="0" smtClean="0"/>
                  <a:t>serve in </a:t>
                </a:r>
                <a:r>
                  <a:rPr lang="en-US" dirty="0"/>
                  <a:t>any of the positions</a:t>
                </a:r>
                <a:r>
                  <a:rPr lang="en-US" dirty="0" smtClean="0"/>
                  <a:t>. What </a:t>
                </a:r>
                <a:r>
                  <a:rPr lang="en-US" dirty="0"/>
                  <a:t>is the probability of selecting at random the </a:t>
                </a:r>
                <a:r>
                  <a:rPr lang="en-US" dirty="0" smtClean="0"/>
                  <a:t>three members </a:t>
                </a:r>
                <a:r>
                  <a:rPr lang="en-US" dirty="0"/>
                  <a:t>who currently hold the three positions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Does order matter?</a:t>
                </a:r>
              </a:p>
              <a:p>
                <a:r>
                  <a:rPr lang="en-US" dirty="0" smtClean="0"/>
                  <a:t>How many ways can you be right?</a:t>
                </a:r>
              </a:p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17!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17−3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=4080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𝑠𝑒𝑙𝑒𝑐𝑡𝑖𝑛𝑔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3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𝑚𝑒𝑚𝑏𝑒𝑟𝑠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4080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5162"/>
                <a:ext cx="10515600" cy="5492838"/>
              </a:xfrm>
              <a:blipFill rotWithShape="0">
                <a:blip r:embed="rId2"/>
                <a:stretch>
                  <a:fillRect l="-1043" t="-1887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60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have 11 letters consisting of one M, four I’s, four S’s, and two P’s. If the letters </a:t>
                </a:r>
                <a:r>
                  <a:rPr lang="en-US" dirty="0"/>
                  <a:t>are randomly arranged in order, what is the probability that </a:t>
                </a:r>
                <a:r>
                  <a:rPr lang="en-US" dirty="0" smtClean="0"/>
                  <a:t>the arrangement </a:t>
                </a:r>
                <a:r>
                  <a:rPr lang="en-US" dirty="0"/>
                  <a:t>spells the word </a:t>
                </a:r>
                <a:r>
                  <a:rPr lang="en-US" i="1" dirty="0"/>
                  <a:t>Mississippi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It is a Distinguishable Permutation (different types of letters)</a:t>
                </a:r>
              </a:p>
              <a:p>
                <a:r>
                  <a:rPr lang="en-US" dirty="0" smtClean="0"/>
                  <a:t>There is one favorable outcome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1!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∙4!∙4!∙2!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=34650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𝑀𝑖𝑠𝑠𝑖𝑠𝑠𝑖𝑝𝑝𝑖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34650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933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1985"/>
                <a:ext cx="10515600" cy="5257755"/>
              </a:xfrm>
            </p:spPr>
            <p:txBody>
              <a:bodyPr/>
              <a:lstStyle/>
              <a:p>
                <a:r>
                  <a:rPr lang="en-US" dirty="0" smtClean="0"/>
                  <a:t>Find the probability of picking five diamonds from a standard deck of playing cards.</a:t>
                </a:r>
              </a:p>
              <a:p>
                <a:r>
                  <a:rPr lang="en-US" dirty="0" smtClean="0"/>
                  <a:t>Since the order does not matter, you will be dealing with combinations.</a:t>
                </a:r>
              </a:p>
              <a:p>
                <a:r>
                  <a:rPr lang="en-US" dirty="0" smtClean="0"/>
                  <a:t>How would you choose 5 diamonds out of the 13 diamonds available?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13−5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=1287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How many combinations of 5 cards are there out of the 52 card deck?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52!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52−5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=2,598,960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𝑑𝑖𝑎𝑚𝑜𝑛𝑑𝑠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1287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2,598,960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=.00005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1985"/>
                <a:ext cx="10515600" cy="5257755"/>
              </a:xfrm>
              <a:blipFill rotWithShape="0">
                <a:blip r:embed="rId2"/>
                <a:stretch>
                  <a:fillRect l="-1043" t="-1854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2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</a:t>
            </a:r>
            <a:r>
              <a:rPr lang="en-US" smtClean="0"/>
              <a:t>174 #2 </a:t>
            </a:r>
            <a:r>
              <a:rPr lang="en-US" dirty="0" smtClean="0"/>
              <a:t>– 26 even, 54, 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</a:t>
                </a:r>
                <a:r>
                  <a:rPr lang="en-US" b="1" dirty="0"/>
                  <a:t>permutation </a:t>
                </a:r>
                <a:r>
                  <a:rPr lang="en-US" dirty="0"/>
                  <a:t>is an </a:t>
                </a:r>
                <a:r>
                  <a:rPr lang="en-US" b="1" i="1" u="sng" dirty="0"/>
                  <a:t>ordered</a:t>
                </a:r>
                <a:r>
                  <a:rPr lang="en-US" dirty="0"/>
                  <a:t> arrangement of objects</a:t>
                </a:r>
                <a:r>
                  <a:rPr lang="en-US" dirty="0" smtClean="0"/>
                  <a:t>. The </a:t>
                </a:r>
                <a:r>
                  <a:rPr lang="en-US" dirty="0"/>
                  <a:t>number of </a:t>
                </a:r>
                <a:r>
                  <a:rPr lang="en-US" dirty="0" smtClean="0"/>
                  <a:t>different permutations </a:t>
                </a:r>
                <a:r>
                  <a:rPr lang="en-US" dirty="0"/>
                  <a:t>of </a:t>
                </a:r>
                <a:r>
                  <a:rPr lang="en-US" i="1" dirty="0"/>
                  <a:t>n </a:t>
                </a:r>
                <a:r>
                  <a:rPr lang="en-US" dirty="0"/>
                  <a:t>distinct objects is </a:t>
                </a:r>
                <a:r>
                  <a:rPr lang="en-US" i="1" dirty="0"/>
                  <a:t>n</a:t>
                </a:r>
                <a:r>
                  <a:rPr lang="en-US" dirty="0" smtClean="0"/>
                  <a:t>!.</a:t>
                </a:r>
              </a:p>
              <a:p>
                <a:r>
                  <a:rPr lang="en-US" dirty="0"/>
                  <a:t>The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read as </a:t>
                </a:r>
                <a:r>
                  <a:rPr lang="en-US" b="1" dirty="0"/>
                  <a:t>factorial </a:t>
                </a:r>
                <a:r>
                  <a:rPr lang="en-US" dirty="0"/>
                  <a:t>and is defined as follows</a:t>
                </a:r>
                <a:r>
                  <a:rPr lang="en-US" dirty="0" smtClean="0"/>
                  <a:t>.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!=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…3∙2∙1</m:t>
                    </m:r>
                  </m:oMath>
                </a14:m>
                <a:endParaRPr lang="en-US" dirty="0" smtClean="0"/>
              </a:p>
              <a:p>
                <a:r>
                  <a:rPr lang="en-US" b="0" dirty="0" smtClean="0"/>
                  <a:t>Special Case: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0!=1</m:t>
                    </m:r>
                  </m:oMath>
                </a14:m>
                <a:endParaRPr lang="en-US" dirty="0" smtClean="0"/>
              </a:p>
              <a:p>
                <a:r>
                  <a:rPr lang="en-US" i="1" dirty="0" smtClean="0"/>
                  <a:t>Why?</a:t>
                </a:r>
              </a:p>
              <a:p>
                <a:r>
                  <a:rPr lang="en-US" i="1" dirty="0" smtClean="0"/>
                  <a:t>Because you can only have one group of zero objects, being the absence of a group.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18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the Number of Permutations of </a:t>
            </a:r>
            <a:r>
              <a:rPr lang="en-US" b="1" i="1" dirty="0"/>
              <a:t>n </a:t>
            </a:r>
            <a:r>
              <a:rPr lang="en-US" b="1" dirty="0"/>
              <a:t>Objects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objective of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</m:oMath>
                </a14:m>
                <a:r>
                  <a:rPr lang="en-US" dirty="0" smtClean="0"/>
                  <a:t> Sudoku </a:t>
                </a:r>
                <a:r>
                  <a:rPr lang="en-US" dirty="0"/>
                  <a:t>number puzzle is to fill the grid so that </a:t>
                </a:r>
                <a:r>
                  <a:rPr lang="en-US" dirty="0" smtClean="0"/>
                  <a:t>each row</a:t>
                </a:r>
                <a:r>
                  <a:rPr lang="en-US" dirty="0"/>
                  <a:t>, each column, and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en-US" dirty="0" smtClean="0"/>
                  <a:t> grid </a:t>
                </a:r>
                <a:r>
                  <a:rPr lang="en-US" dirty="0"/>
                  <a:t>contain the digits 1 to 9. How </a:t>
                </a:r>
                <a:r>
                  <a:rPr lang="en-US" dirty="0" smtClean="0"/>
                  <a:t>many different </a:t>
                </a:r>
                <a:r>
                  <a:rPr lang="en-US" dirty="0"/>
                  <a:t>ways can the first row of a </a:t>
                </a:r>
                <a:r>
                  <a:rPr lang="en-US" dirty="0" smtClean="0"/>
                  <a:t>blank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Sudoku grid be filled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!=9!=362,880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The women’s hockey teams for the 2010 Olympics are Canada, </a:t>
                </a:r>
                <a:r>
                  <a:rPr lang="en-US" dirty="0" smtClean="0"/>
                  <a:t>Sweden, Switzerland</a:t>
                </a:r>
                <a:r>
                  <a:rPr lang="en-US" dirty="0"/>
                  <a:t>, Slovakia, United States, Finland, Russia, and China. How </a:t>
                </a:r>
                <a:r>
                  <a:rPr lang="en-US" dirty="0" smtClean="0"/>
                  <a:t>many different </a:t>
                </a:r>
                <a:r>
                  <a:rPr lang="en-US" dirty="0"/>
                  <a:t>final standings are possible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!=8!=40,320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19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 of various sizes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number of permutations of </a:t>
                </a:r>
                <a:r>
                  <a:rPr lang="en-US" i="1" dirty="0"/>
                  <a:t>n </a:t>
                </a:r>
                <a:r>
                  <a:rPr lang="en-US" dirty="0"/>
                  <a:t>distinct objects taken </a:t>
                </a:r>
                <a:r>
                  <a:rPr lang="en-US" i="1" dirty="0"/>
                  <a:t>r </a:t>
                </a:r>
                <a:r>
                  <a:rPr lang="en-US" dirty="0"/>
                  <a:t>at a time is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baseline="-2500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How many distinct ways could grades be organized in class (assume you don’t know your grades)?</a:t>
                </a:r>
              </a:p>
              <a:p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How many distinct ways could the top three grades be organized (again, assume you don’t know your grades)?</a:t>
                </a:r>
              </a:p>
              <a:p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baseline="-25000" dirty="0"/>
                  <a:t> </a:t>
                </a:r>
                <a14:m>
                  <m:oMath xmlns:m="http://schemas.openxmlformats.org/officeDocument/2006/math">
                    <m:r>
                      <a:rPr lang="en-US" i="1" baseline="-2500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77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Finding </a:t>
                </a:r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the number of ways of forming four-digit codes in which no digit is repeated.</a:t>
                </a:r>
              </a:p>
              <a:p>
                <a:r>
                  <a:rPr lang="en-US" dirty="0" smtClean="0"/>
                  <a:t>First, does the order matter?</a:t>
                </a:r>
              </a:p>
              <a:p>
                <a:r>
                  <a:rPr lang="en-US" dirty="0" smtClean="0"/>
                  <a:t>Second, are you selecting a group of numbers at the same time?</a:t>
                </a:r>
              </a:p>
              <a:p>
                <a:r>
                  <a:rPr lang="en-US" dirty="0" smtClean="0"/>
                  <a:t>Third,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10−4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=5040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53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Finding </a:t>
                </a:r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Forty-three race cars started the 2010 Daytona 500. How many ways can the cars </a:t>
                </a:r>
                <a:r>
                  <a:rPr lang="en-US" dirty="0"/>
                  <a:t>finish first, second, and third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First, does the order matter?</a:t>
                </a:r>
              </a:p>
              <a:p>
                <a:r>
                  <a:rPr lang="en-US" dirty="0" smtClean="0"/>
                  <a:t>Second, are you selecting a group of numbers at the same time?</a:t>
                </a:r>
              </a:p>
              <a:p>
                <a:r>
                  <a:rPr lang="en-US" dirty="0" smtClean="0"/>
                  <a:t>Third,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=43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43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43!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43−3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43!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=74,046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91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en-US" b="1" dirty="0" smtClean="0"/>
              <a:t>istinguishable </a:t>
            </a:r>
            <a:r>
              <a:rPr lang="en-US" b="1" dirty="0"/>
              <a:t>P</a:t>
            </a:r>
            <a:r>
              <a:rPr lang="en-US" b="1" dirty="0" smtClean="0"/>
              <a:t>ermutations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number of </a:t>
                </a:r>
                <a:r>
                  <a:rPr lang="en-US" b="1" dirty="0"/>
                  <a:t>distinguishable permutations </a:t>
                </a:r>
                <a:r>
                  <a:rPr lang="en-US" dirty="0"/>
                  <a:t>of </a:t>
                </a:r>
                <a:r>
                  <a:rPr lang="en-US" i="1" dirty="0"/>
                  <a:t>n </a:t>
                </a:r>
                <a:r>
                  <a:rPr lang="en-US" dirty="0"/>
                  <a:t>objects,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lang="en-US" dirty="0" smtClean="0"/>
                  <a:t>are of one </a:t>
                </a:r>
                <a:r>
                  <a:rPr lang="en-US" dirty="0"/>
                  <a:t>type,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US" dirty="0" smtClean="0"/>
                  <a:t>are </a:t>
                </a:r>
                <a:r>
                  <a:rPr lang="en-US" dirty="0"/>
                  <a:t>of another type, and so on, </a:t>
                </a:r>
                <a:r>
                  <a:rPr lang="en-US" dirty="0" smtClean="0"/>
                  <a:t>is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!…∙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!+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!+…+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 smtClean="0"/>
                  <a:t>\</a:t>
                </a:r>
              </a:p>
              <a:p>
                <a:r>
                  <a:rPr lang="en-US" dirty="0" smtClean="0"/>
                  <a:t>How many males and females are in the class?</a:t>
                </a:r>
              </a:p>
              <a:p>
                <a:r>
                  <a:rPr lang="en-US" dirty="0" smtClean="0"/>
                  <a:t>How many distinguishable ways can your class be seated?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number of girls,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number of boys,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the total number of students.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7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the Number of Distinguishable Permutations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building contractor is planning to develop a subdivision. The subdivision is to </a:t>
                </a:r>
                <a:r>
                  <a:rPr lang="en-US" dirty="0"/>
                  <a:t>consist of 6 one-story houses, 4 two-story houses, and 2 split-level </a:t>
                </a:r>
                <a:r>
                  <a:rPr lang="en-US" dirty="0" smtClean="0"/>
                  <a:t>houses. In </a:t>
                </a:r>
                <a:r>
                  <a:rPr lang="en-US" dirty="0"/>
                  <a:t>how many distinguishable ways can the houses be arranged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Determine the total number: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6+4+2=12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Determine the distinguishable types: 6 one-story houses, 4 two-story houses, and 2 split-level houses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12!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6!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∙4!∙2!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=13,860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28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Combinations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objects take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at a time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combination is a selection of </a:t>
                </a:r>
                <a:r>
                  <a:rPr lang="en-US" i="1" dirty="0"/>
                  <a:t>r </a:t>
                </a:r>
                <a:r>
                  <a:rPr lang="en-US" dirty="0"/>
                  <a:t>objects from a group of </a:t>
                </a:r>
                <a:r>
                  <a:rPr lang="en-US" i="1" dirty="0"/>
                  <a:t>n </a:t>
                </a:r>
                <a:r>
                  <a:rPr lang="en-US" dirty="0"/>
                  <a:t>objects </a:t>
                </a:r>
                <a:r>
                  <a:rPr lang="en-US" b="1" dirty="0" smtClean="0"/>
                  <a:t>without regard </a:t>
                </a:r>
                <a:r>
                  <a:rPr lang="en-US" dirty="0"/>
                  <a:t>to order and is denoted by </a:t>
                </a:r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. The </a:t>
                </a:r>
                <a:r>
                  <a:rPr lang="en-US" dirty="0"/>
                  <a:t>number of combinations of </a:t>
                </a:r>
                <a:r>
                  <a:rPr lang="en-US" i="1" dirty="0" smtClean="0"/>
                  <a:t>r </a:t>
                </a:r>
                <a:r>
                  <a:rPr lang="en-US" dirty="0" smtClean="0"/>
                  <a:t>objects </a:t>
                </a:r>
                <a:r>
                  <a:rPr lang="en-US" dirty="0"/>
                  <a:t>selected from a group of </a:t>
                </a:r>
                <a:r>
                  <a:rPr lang="en-US" i="1" dirty="0"/>
                  <a:t>n </a:t>
                </a:r>
                <a:r>
                  <a:rPr lang="en-US" dirty="0"/>
                  <a:t>objects </a:t>
                </a:r>
                <a:r>
                  <a:rPr lang="en-US" dirty="0" smtClean="0"/>
                  <a:t>is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How many groups of 4 can be made in this class?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6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5879</TotalTime>
  <Words>798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3.4 Additional Topics in Probability and Counting</vt:lpstr>
      <vt:lpstr>Permutation</vt:lpstr>
      <vt:lpstr>Finding the Number of Permutations of n Objects</vt:lpstr>
      <vt:lpstr>Permutations of various sizes</vt:lpstr>
      <vt:lpstr>Finding nPr</vt:lpstr>
      <vt:lpstr>Finding nPr</vt:lpstr>
      <vt:lpstr>Distinguishable Permutations</vt:lpstr>
      <vt:lpstr>Finding the Number of Distinguishable Permutations</vt:lpstr>
      <vt:lpstr>Combinations of n objects take r at a time</vt:lpstr>
      <vt:lpstr>Finding the Number of Combinations</vt:lpstr>
      <vt:lpstr>Finding the Number of Combinations</vt:lpstr>
      <vt:lpstr>Finding Probabilities</vt:lpstr>
      <vt:lpstr>Finding Probabilities</vt:lpstr>
      <vt:lpstr>Finding Probabilities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Additional Topics in Probability and Counting</dc:title>
  <dc:creator>Cress, Aaron</dc:creator>
  <cp:lastModifiedBy>Bakker, John D.</cp:lastModifiedBy>
  <cp:revision>15</cp:revision>
  <cp:lastPrinted>2019-10-30T16:49:25Z</cp:lastPrinted>
  <dcterms:created xsi:type="dcterms:W3CDTF">2015-11-09T11:44:23Z</dcterms:created>
  <dcterms:modified xsi:type="dcterms:W3CDTF">2019-10-30T16:49:47Z</dcterms:modified>
</cp:coreProperties>
</file>